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6.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5.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diagrams/colors2.xml" ContentType="application/vnd.openxmlformats-officedocument.drawingml.diagramColors+xml"/>
  <Override PartName="/ppt/diagrams/drawing2.xml" ContentType="application/vnd.ms-office.drawingml.diagramDrawing+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diagrams/layout2.xml" ContentType="application/vnd.openxmlformats-officedocument.drawingml.diagramLayout+xml"/>
  <Override PartName="/ppt/diagrams/quickStyle2.xml" ContentType="application/vnd.openxmlformats-officedocument.drawingml.diagramStyle+xml"/>
  <Override PartName="/ppt/theme/theme1.xml" ContentType="application/vnd.openxmlformats-officedocument.theme+xml"/>
  <Override PartName="/ppt/diagrams/layout1.xml" ContentType="application/vnd.openxmlformats-officedocument.drawingml.diagramLayout+xml"/>
  <Override PartName="/ppt/diagrams/colors1.xml" ContentType="application/vnd.openxmlformats-officedocument.drawingml.diagramColors+xml"/>
  <Override PartName="/ppt/diagrams/quickStyle1.xml" ContentType="application/vnd.openxmlformats-officedocument.drawingml.diagramStyle+xml"/>
  <Override PartName="/ppt/diagrams/drawing1.xml" ContentType="application/vnd.ms-office.drawingml.diagramDrawing+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16"/>
  </p:notesMasterIdLst>
  <p:handoutMasterIdLst>
    <p:handoutMasterId r:id="rId17"/>
  </p:handoutMasterIdLst>
  <p:sldIdLst>
    <p:sldId id="309" r:id="rId2"/>
    <p:sldId id="257" r:id="rId3"/>
    <p:sldId id="258" r:id="rId4"/>
    <p:sldId id="316" r:id="rId5"/>
    <p:sldId id="310" r:id="rId6"/>
    <p:sldId id="317" r:id="rId7"/>
    <p:sldId id="318" r:id="rId8"/>
    <p:sldId id="319" r:id="rId9"/>
    <p:sldId id="320" r:id="rId10"/>
    <p:sldId id="321" r:id="rId11"/>
    <p:sldId id="313" r:id="rId12"/>
    <p:sldId id="312" r:id="rId13"/>
    <p:sldId id="314" r:id="rId14"/>
    <p:sldId id="307" r:id="rId1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78989" autoAdjust="0"/>
  </p:normalViewPr>
  <p:slideViewPr>
    <p:cSldViewPr>
      <p:cViewPr varScale="1">
        <p:scale>
          <a:sx n="85" d="100"/>
          <a:sy n="85" d="100"/>
        </p:scale>
        <p:origin x="744" y="84"/>
      </p:cViewPr>
      <p:guideLst>
        <p:guide orient="horz" pos="2160"/>
        <p:guide pos="2880"/>
      </p:guideLst>
    </p:cSldViewPr>
  </p:slideViewPr>
  <p:outlineViewPr>
    <p:cViewPr>
      <p:scale>
        <a:sx n="33" d="100"/>
        <a:sy n="33" d="100"/>
      </p:scale>
      <p:origin x="0" y="2108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diagrams/_rels/data1.xml.rels><?xml version="1.0" encoding="UTF-8" standalone="yes"?>
<Relationships xmlns="http://schemas.openxmlformats.org/package/2006/relationships"><Relationship Id="rId1" Type="http://schemas.openxmlformats.org/officeDocument/2006/relationships/image" Target="../media/image4.jpeg"/></Relationships>
</file>

<file path=ppt/diagrams/_rels/data2.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4D0746-D382-4E9C-9990-EECB10BD26D9}" type="doc">
      <dgm:prSet loTypeId="urn:microsoft.com/office/officeart/2005/8/layout/vList3#6" loCatId="list" qsTypeId="urn:microsoft.com/office/officeart/2005/8/quickstyle/3d6" qsCatId="3D" csTypeId="urn:microsoft.com/office/officeart/2005/8/colors/accent1_2" csCatId="accent1" phldr="1"/>
      <dgm:spPr/>
    </dgm:pt>
    <dgm:pt modelId="{F3F9F372-D5D8-474C-94E2-F9CD159EBA66}">
      <dgm:prSet phldrT="[Text]"/>
      <dgm:spPr>
        <a:solidFill>
          <a:schemeClr val="bg1">
            <a:lumMod val="85000"/>
          </a:schemeClr>
        </a:solidFill>
        <a:effectLst>
          <a:outerShdw blurRad="39000" dist="25400" dir="5400000" rotWithShape="0">
            <a:schemeClr val="tx1">
              <a:alpha val="83000"/>
            </a:schemeClr>
          </a:outerShdw>
        </a:effectLst>
      </dgm:spPr>
      <dgm:t>
        <a:bodyPr/>
        <a:lstStyle/>
        <a:p>
          <a:r>
            <a:rPr lang="en-GB" dirty="0" smtClean="0">
              <a:solidFill>
                <a:schemeClr val="tx1"/>
              </a:solidFill>
            </a:rPr>
            <a:t>Welcome  </a:t>
          </a:r>
          <a:endParaRPr lang="en-GB" dirty="0">
            <a:solidFill>
              <a:schemeClr val="tx1"/>
            </a:solidFill>
          </a:endParaRPr>
        </a:p>
      </dgm:t>
    </dgm:pt>
    <dgm:pt modelId="{36085221-6E47-45DD-8D08-DFEFE990EB7E}" type="sibTrans" cxnId="{C0F729D7-0B52-4AD4-8647-72DB3479D31C}">
      <dgm:prSet/>
      <dgm:spPr/>
      <dgm:t>
        <a:bodyPr/>
        <a:lstStyle/>
        <a:p>
          <a:endParaRPr lang="en-GB"/>
        </a:p>
      </dgm:t>
    </dgm:pt>
    <dgm:pt modelId="{D13A201C-D62D-424D-90D9-12E108E1363C}" type="parTrans" cxnId="{C0F729D7-0B52-4AD4-8647-72DB3479D31C}">
      <dgm:prSet/>
      <dgm:spPr/>
      <dgm:t>
        <a:bodyPr/>
        <a:lstStyle/>
        <a:p>
          <a:endParaRPr lang="en-GB"/>
        </a:p>
      </dgm:t>
    </dgm:pt>
    <dgm:pt modelId="{8E6BAFE0-6FF4-46CE-8495-102F3C97842A}" type="pres">
      <dgm:prSet presAssocID="{4B4D0746-D382-4E9C-9990-EECB10BD26D9}" presName="linearFlow" presStyleCnt="0">
        <dgm:presLayoutVars>
          <dgm:dir/>
          <dgm:resizeHandles val="exact"/>
        </dgm:presLayoutVars>
      </dgm:prSet>
      <dgm:spPr/>
    </dgm:pt>
    <dgm:pt modelId="{30418FD4-2F55-4959-989D-8A28E9BE0EB3}" type="pres">
      <dgm:prSet presAssocID="{F3F9F372-D5D8-474C-94E2-F9CD159EBA66}" presName="composite" presStyleCnt="0"/>
      <dgm:spPr/>
    </dgm:pt>
    <dgm:pt modelId="{C8331C75-890A-4744-9D2C-058DC5A844C6}" type="pres">
      <dgm:prSet presAssocID="{F3F9F372-D5D8-474C-94E2-F9CD159EBA66}" presName="imgShp" presStyleLbl="fgImgPlace1" presStyleIdx="0" presStyleCnt="1" custScaleX="61564" custScaleY="66223"/>
      <dgm:spPr>
        <a:blipFill>
          <a:blip xmlns:r="http://schemas.openxmlformats.org/officeDocument/2006/relationships" r:embed="rId1"/>
          <a:srcRect/>
          <a:stretch>
            <a:fillRect l="-22000" r="-22000"/>
          </a:stretch>
        </a:blipFill>
      </dgm:spPr>
    </dgm:pt>
    <dgm:pt modelId="{9F5B51D4-B384-44E7-B81F-DE10442DBB8B}" type="pres">
      <dgm:prSet presAssocID="{F3F9F372-D5D8-474C-94E2-F9CD159EBA66}" presName="txShp" presStyleLbl="node1" presStyleIdx="0" presStyleCnt="1" custScaleY="59171" custLinFactNeighborX="58" custLinFactNeighborY="-3023">
        <dgm:presLayoutVars>
          <dgm:bulletEnabled val="1"/>
        </dgm:presLayoutVars>
      </dgm:prSet>
      <dgm:spPr/>
      <dgm:t>
        <a:bodyPr/>
        <a:lstStyle/>
        <a:p>
          <a:endParaRPr lang="en-GB"/>
        </a:p>
      </dgm:t>
    </dgm:pt>
  </dgm:ptLst>
  <dgm:cxnLst>
    <dgm:cxn modelId="{C0F729D7-0B52-4AD4-8647-72DB3479D31C}" srcId="{4B4D0746-D382-4E9C-9990-EECB10BD26D9}" destId="{F3F9F372-D5D8-474C-94E2-F9CD159EBA66}" srcOrd="0" destOrd="0" parTransId="{D13A201C-D62D-424D-90D9-12E108E1363C}" sibTransId="{36085221-6E47-45DD-8D08-DFEFE990EB7E}"/>
    <dgm:cxn modelId="{28797A2D-AE02-4016-8C30-7315348A9295}" type="presOf" srcId="{F3F9F372-D5D8-474C-94E2-F9CD159EBA66}" destId="{9F5B51D4-B384-44E7-B81F-DE10442DBB8B}" srcOrd="0" destOrd="0" presId="urn:microsoft.com/office/officeart/2005/8/layout/vList3#6"/>
    <dgm:cxn modelId="{A7E31D79-9F4D-4D64-B7D8-7EA4BAA459F6}" type="presOf" srcId="{4B4D0746-D382-4E9C-9990-EECB10BD26D9}" destId="{8E6BAFE0-6FF4-46CE-8495-102F3C97842A}" srcOrd="0" destOrd="0" presId="urn:microsoft.com/office/officeart/2005/8/layout/vList3#6"/>
    <dgm:cxn modelId="{F62777B4-CC71-4F21-920A-6F4BF649D6F9}" type="presParOf" srcId="{8E6BAFE0-6FF4-46CE-8495-102F3C97842A}" destId="{30418FD4-2F55-4959-989D-8A28E9BE0EB3}" srcOrd="0" destOrd="0" presId="urn:microsoft.com/office/officeart/2005/8/layout/vList3#6"/>
    <dgm:cxn modelId="{DD69BDF4-C143-411B-AE0A-59A19C8E5A04}" type="presParOf" srcId="{30418FD4-2F55-4959-989D-8A28E9BE0EB3}" destId="{C8331C75-890A-4744-9D2C-058DC5A844C6}" srcOrd="0" destOrd="0" presId="urn:microsoft.com/office/officeart/2005/8/layout/vList3#6"/>
    <dgm:cxn modelId="{6FC22131-D985-4FB1-AE55-9EE2D6E2A4C9}" type="presParOf" srcId="{30418FD4-2F55-4959-989D-8A28E9BE0EB3}" destId="{9F5B51D4-B384-44E7-B81F-DE10442DBB8B}" srcOrd="1" destOrd="0" presId="urn:microsoft.com/office/officeart/2005/8/layout/vList3#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4D0746-D382-4E9C-9990-EECB10BD26D9}" type="doc">
      <dgm:prSet loTypeId="urn:microsoft.com/office/officeart/2005/8/layout/vList3#6" loCatId="list" qsTypeId="urn:microsoft.com/office/officeart/2005/8/quickstyle/3d6" qsCatId="3D" csTypeId="urn:microsoft.com/office/officeart/2005/8/colors/accent1_2" csCatId="accent1" phldr="1"/>
      <dgm:spPr/>
    </dgm:pt>
    <dgm:pt modelId="{F3F9F372-D5D8-474C-94E2-F9CD159EBA66}">
      <dgm:prSet phldrT="[Text]"/>
      <dgm:spPr>
        <a:solidFill>
          <a:schemeClr val="bg1">
            <a:lumMod val="85000"/>
          </a:schemeClr>
        </a:solidFill>
        <a:effectLst>
          <a:outerShdw blurRad="39000" dist="25400" dir="5400000" rotWithShape="0">
            <a:schemeClr val="tx1">
              <a:alpha val="83000"/>
            </a:schemeClr>
          </a:outerShdw>
        </a:effectLst>
      </dgm:spPr>
      <dgm:t>
        <a:bodyPr/>
        <a:lstStyle/>
        <a:p>
          <a:r>
            <a:rPr lang="en-GB" dirty="0" smtClean="0">
              <a:solidFill>
                <a:schemeClr val="tx1"/>
              </a:solidFill>
            </a:rPr>
            <a:t>Principles  </a:t>
          </a:r>
          <a:endParaRPr lang="en-GB" dirty="0">
            <a:solidFill>
              <a:schemeClr val="tx1"/>
            </a:solidFill>
          </a:endParaRPr>
        </a:p>
      </dgm:t>
    </dgm:pt>
    <dgm:pt modelId="{36085221-6E47-45DD-8D08-DFEFE990EB7E}" type="sibTrans" cxnId="{C0F729D7-0B52-4AD4-8647-72DB3479D31C}">
      <dgm:prSet/>
      <dgm:spPr/>
      <dgm:t>
        <a:bodyPr/>
        <a:lstStyle/>
        <a:p>
          <a:endParaRPr lang="en-GB"/>
        </a:p>
      </dgm:t>
    </dgm:pt>
    <dgm:pt modelId="{D13A201C-D62D-424D-90D9-12E108E1363C}" type="parTrans" cxnId="{C0F729D7-0B52-4AD4-8647-72DB3479D31C}">
      <dgm:prSet/>
      <dgm:spPr/>
      <dgm:t>
        <a:bodyPr/>
        <a:lstStyle/>
        <a:p>
          <a:endParaRPr lang="en-GB"/>
        </a:p>
      </dgm:t>
    </dgm:pt>
    <dgm:pt modelId="{8E6BAFE0-6FF4-46CE-8495-102F3C97842A}" type="pres">
      <dgm:prSet presAssocID="{4B4D0746-D382-4E9C-9990-EECB10BD26D9}" presName="linearFlow" presStyleCnt="0">
        <dgm:presLayoutVars>
          <dgm:dir/>
          <dgm:resizeHandles val="exact"/>
        </dgm:presLayoutVars>
      </dgm:prSet>
      <dgm:spPr/>
    </dgm:pt>
    <dgm:pt modelId="{30418FD4-2F55-4959-989D-8A28E9BE0EB3}" type="pres">
      <dgm:prSet presAssocID="{F3F9F372-D5D8-474C-94E2-F9CD159EBA66}" presName="composite" presStyleCnt="0"/>
      <dgm:spPr/>
    </dgm:pt>
    <dgm:pt modelId="{C8331C75-890A-4744-9D2C-058DC5A844C6}" type="pres">
      <dgm:prSet presAssocID="{F3F9F372-D5D8-474C-94E2-F9CD159EBA66}" presName="imgShp" presStyleLbl="fgImgPlace1" presStyleIdx="0" presStyleCnt="1" custScaleX="61564" custScaleY="66223"/>
      <dgm:spPr>
        <a:blipFill>
          <a:blip xmlns:r="http://schemas.openxmlformats.org/officeDocument/2006/relationships" r:embed="rId1"/>
          <a:srcRect/>
          <a:stretch>
            <a:fillRect l="-22000" r="-22000"/>
          </a:stretch>
        </a:blipFill>
      </dgm:spPr>
    </dgm:pt>
    <dgm:pt modelId="{9F5B51D4-B384-44E7-B81F-DE10442DBB8B}" type="pres">
      <dgm:prSet presAssocID="{F3F9F372-D5D8-474C-94E2-F9CD159EBA66}" presName="txShp" presStyleLbl="node1" presStyleIdx="0" presStyleCnt="1" custScaleY="59171" custLinFactNeighborX="58" custLinFactNeighborY="-3023">
        <dgm:presLayoutVars>
          <dgm:bulletEnabled val="1"/>
        </dgm:presLayoutVars>
      </dgm:prSet>
      <dgm:spPr/>
      <dgm:t>
        <a:bodyPr/>
        <a:lstStyle/>
        <a:p>
          <a:endParaRPr lang="en-GB"/>
        </a:p>
      </dgm:t>
    </dgm:pt>
  </dgm:ptLst>
  <dgm:cxnLst>
    <dgm:cxn modelId="{C0F729D7-0B52-4AD4-8647-72DB3479D31C}" srcId="{4B4D0746-D382-4E9C-9990-EECB10BD26D9}" destId="{F3F9F372-D5D8-474C-94E2-F9CD159EBA66}" srcOrd="0" destOrd="0" parTransId="{D13A201C-D62D-424D-90D9-12E108E1363C}" sibTransId="{36085221-6E47-45DD-8D08-DFEFE990EB7E}"/>
    <dgm:cxn modelId="{EA2D1266-D507-4109-BD04-EA67D78585C9}" type="presOf" srcId="{F3F9F372-D5D8-474C-94E2-F9CD159EBA66}" destId="{9F5B51D4-B384-44E7-B81F-DE10442DBB8B}" srcOrd="0" destOrd="0" presId="urn:microsoft.com/office/officeart/2005/8/layout/vList3#6"/>
    <dgm:cxn modelId="{B91DEDA2-F1E8-4ECC-B336-D50782B4612B}" type="presOf" srcId="{4B4D0746-D382-4E9C-9990-EECB10BD26D9}" destId="{8E6BAFE0-6FF4-46CE-8495-102F3C97842A}" srcOrd="0" destOrd="0" presId="urn:microsoft.com/office/officeart/2005/8/layout/vList3#6"/>
    <dgm:cxn modelId="{0FAC9B82-4342-425C-B740-11C11C8F16B4}" type="presParOf" srcId="{8E6BAFE0-6FF4-46CE-8495-102F3C97842A}" destId="{30418FD4-2F55-4959-989D-8A28E9BE0EB3}" srcOrd="0" destOrd="0" presId="urn:microsoft.com/office/officeart/2005/8/layout/vList3#6"/>
    <dgm:cxn modelId="{93D31C57-5919-40ED-82E2-D50D654EEC8B}" type="presParOf" srcId="{30418FD4-2F55-4959-989D-8A28E9BE0EB3}" destId="{C8331C75-890A-4744-9D2C-058DC5A844C6}" srcOrd="0" destOrd="0" presId="urn:microsoft.com/office/officeart/2005/8/layout/vList3#6"/>
    <dgm:cxn modelId="{25454C8F-89F3-45B6-BEC7-484ABF04988E}" type="presParOf" srcId="{30418FD4-2F55-4959-989D-8A28E9BE0EB3}" destId="{9F5B51D4-B384-44E7-B81F-DE10442DBB8B}" srcOrd="1" destOrd="0" presId="urn:microsoft.com/office/officeart/2005/8/layout/vList3#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5B51D4-B384-44E7-B81F-DE10442DBB8B}">
      <dsp:nvSpPr>
        <dsp:cNvPr id="0" name=""/>
        <dsp:cNvSpPr/>
      </dsp:nvSpPr>
      <dsp:spPr>
        <a:xfrm rot="10800000">
          <a:off x="1709543" y="313081"/>
          <a:ext cx="5674072" cy="1065196"/>
        </a:xfrm>
        <a:prstGeom prst="homePlate">
          <a:avLst/>
        </a:prstGeom>
        <a:solidFill>
          <a:schemeClr val="bg1">
            <a:lumMod val="85000"/>
          </a:schemeClr>
        </a:solidFill>
        <a:ln>
          <a:noFill/>
        </a:ln>
        <a:effectLst>
          <a:outerShdw blurRad="39000" dist="25400" dir="5400000" rotWithShape="0">
            <a:schemeClr val="tx1">
              <a:alpha val="83000"/>
            </a:scheme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93838" tIns="190500" rIns="355600" bIns="190500" numCol="1" spcCol="1270" anchor="ctr" anchorCtr="0">
          <a:noAutofit/>
        </a:bodyPr>
        <a:lstStyle/>
        <a:p>
          <a:pPr lvl="0" algn="ctr" defTabSz="2222500">
            <a:lnSpc>
              <a:spcPct val="90000"/>
            </a:lnSpc>
            <a:spcBef>
              <a:spcPct val="0"/>
            </a:spcBef>
            <a:spcAft>
              <a:spcPct val="35000"/>
            </a:spcAft>
          </a:pPr>
          <a:r>
            <a:rPr lang="en-GB" sz="5000" kern="1200" dirty="0" smtClean="0">
              <a:solidFill>
                <a:schemeClr val="tx1"/>
              </a:solidFill>
            </a:rPr>
            <a:t>Welcome  </a:t>
          </a:r>
          <a:endParaRPr lang="en-GB" sz="5000" kern="1200" dirty="0">
            <a:solidFill>
              <a:schemeClr val="tx1"/>
            </a:solidFill>
          </a:endParaRPr>
        </a:p>
      </dsp:txBody>
      <dsp:txXfrm rot="10800000">
        <a:off x="1975842" y="313081"/>
        <a:ext cx="5407773" cy="1065196"/>
      </dsp:txXfrm>
    </dsp:sp>
    <dsp:sp modelId="{C8331C75-890A-4744-9D2C-058DC5A844C6}">
      <dsp:nvSpPr>
        <dsp:cNvPr id="0" name=""/>
        <dsp:cNvSpPr/>
      </dsp:nvSpPr>
      <dsp:spPr>
        <a:xfrm>
          <a:off x="1152114" y="304026"/>
          <a:ext cx="1108275" cy="1192146"/>
        </a:xfrm>
        <a:prstGeom prst="ellipse">
          <a:avLst/>
        </a:prstGeom>
        <a:blipFill>
          <a:blip xmlns:r="http://schemas.openxmlformats.org/officeDocument/2006/relationships" r:embed="rId1"/>
          <a:srcRect/>
          <a:stretch>
            <a:fillRect l="-22000" r="-22000"/>
          </a:stretch>
        </a:blipFill>
        <a:ln>
          <a:noFill/>
        </a:ln>
        <a:effectLst>
          <a:outerShdw blurRad="39000" dist="25400" dir="5400000" rotWithShape="0">
            <a:schemeClr val="accent1">
              <a:tint val="50000"/>
              <a:hueOff val="0"/>
              <a:satOff val="0"/>
              <a:lumOff val="0"/>
              <a:alphaOff val="0"/>
              <a:shade val="33000"/>
              <a:alpha val="83000"/>
            </a:scheme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5B51D4-B384-44E7-B81F-DE10442DBB8B}">
      <dsp:nvSpPr>
        <dsp:cNvPr id="0" name=""/>
        <dsp:cNvSpPr/>
      </dsp:nvSpPr>
      <dsp:spPr>
        <a:xfrm rot="10800000">
          <a:off x="1709543" y="313081"/>
          <a:ext cx="5674072" cy="1065196"/>
        </a:xfrm>
        <a:prstGeom prst="homePlate">
          <a:avLst/>
        </a:prstGeom>
        <a:solidFill>
          <a:schemeClr val="bg1">
            <a:lumMod val="85000"/>
          </a:schemeClr>
        </a:solidFill>
        <a:ln>
          <a:noFill/>
        </a:ln>
        <a:effectLst>
          <a:outerShdw blurRad="39000" dist="25400" dir="5400000" rotWithShape="0">
            <a:schemeClr val="tx1">
              <a:alpha val="83000"/>
            </a:scheme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93838" tIns="190500" rIns="355600" bIns="190500" numCol="1" spcCol="1270" anchor="ctr" anchorCtr="0">
          <a:noAutofit/>
        </a:bodyPr>
        <a:lstStyle/>
        <a:p>
          <a:pPr lvl="0" algn="ctr" defTabSz="2222500">
            <a:lnSpc>
              <a:spcPct val="90000"/>
            </a:lnSpc>
            <a:spcBef>
              <a:spcPct val="0"/>
            </a:spcBef>
            <a:spcAft>
              <a:spcPct val="35000"/>
            </a:spcAft>
          </a:pPr>
          <a:r>
            <a:rPr lang="en-GB" sz="5000" kern="1200" dirty="0" smtClean="0">
              <a:solidFill>
                <a:schemeClr val="tx1"/>
              </a:solidFill>
            </a:rPr>
            <a:t>Principles  </a:t>
          </a:r>
          <a:endParaRPr lang="en-GB" sz="5000" kern="1200" dirty="0">
            <a:solidFill>
              <a:schemeClr val="tx1"/>
            </a:solidFill>
          </a:endParaRPr>
        </a:p>
      </dsp:txBody>
      <dsp:txXfrm rot="10800000">
        <a:off x="1975842" y="313081"/>
        <a:ext cx="5407773" cy="1065196"/>
      </dsp:txXfrm>
    </dsp:sp>
    <dsp:sp modelId="{C8331C75-890A-4744-9D2C-058DC5A844C6}">
      <dsp:nvSpPr>
        <dsp:cNvPr id="0" name=""/>
        <dsp:cNvSpPr/>
      </dsp:nvSpPr>
      <dsp:spPr>
        <a:xfrm>
          <a:off x="1152114" y="304026"/>
          <a:ext cx="1108275" cy="1192146"/>
        </a:xfrm>
        <a:prstGeom prst="ellipse">
          <a:avLst/>
        </a:prstGeom>
        <a:blipFill>
          <a:blip xmlns:r="http://schemas.openxmlformats.org/officeDocument/2006/relationships" r:embed="rId1"/>
          <a:srcRect/>
          <a:stretch>
            <a:fillRect l="-22000" r="-22000"/>
          </a:stretch>
        </a:blipFill>
        <a:ln>
          <a:noFill/>
        </a:ln>
        <a:effectLst>
          <a:outerShdw blurRad="39000" dist="25400" dir="5400000" rotWithShape="0">
            <a:schemeClr val="accent1">
              <a:tint val="50000"/>
              <a:hueOff val="0"/>
              <a:satOff val="0"/>
              <a:lumOff val="0"/>
              <a:alphaOff val="0"/>
              <a:shade val="33000"/>
              <a:alpha val="83000"/>
            </a:scheme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6">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6">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A965243-C652-4C35-B3B9-111EF6281037}" type="datetimeFigureOut">
              <a:rPr lang="en-GB" smtClean="0"/>
              <a:pPr/>
              <a:t>03/06/2019</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7ADD502B-DC9C-4B0A-8EC7-C6EE1470A295}"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FF66A4F-1467-4E67-8918-703228DE72F9}" type="datetimeFigureOut">
              <a:rPr lang="en-GB"/>
              <a:pPr>
                <a:defRPr/>
              </a:pPr>
              <a:t>03/06/2019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C42C58E-922A-4AA8-AB56-E077E277E4A0}"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 to me and session </a:t>
            </a:r>
            <a:endParaRPr lang="en-GB" dirty="0"/>
          </a:p>
        </p:txBody>
      </p:sp>
      <p:sp>
        <p:nvSpPr>
          <p:cNvPr id="4" name="Slide Number Placeholder 3"/>
          <p:cNvSpPr>
            <a:spLocks noGrp="1"/>
          </p:cNvSpPr>
          <p:nvPr>
            <p:ph type="sldNum" sz="quarter" idx="10"/>
          </p:nvPr>
        </p:nvSpPr>
        <p:spPr/>
        <p:txBody>
          <a:bodyPr/>
          <a:lstStyle/>
          <a:p>
            <a:pPr>
              <a:defRPr/>
            </a:pPr>
            <a:fld id="{BC42C58E-922A-4AA8-AB56-E077E277E4A0}" type="slidenum">
              <a:rPr lang="en-GB" smtClean="0"/>
              <a:pPr>
                <a:defRPr/>
              </a:pPr>
              <a:t>1</a:t>
            </a:fld>
            <a:endParaRPr lang="en-GB"/>
          </a:p>
        </p:txBody>
      </p:sp>
    </p:spTree>
    <p:extLst>
      <p:ext uri="{BB962C8B-B14F-4D97-AF65-F5344CB8AC3E}">
        <p14:creationId xmlns:p14="http://schemas.microsoft.com/office/powerpoint/2010/main" val="3676025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2FFE03-D184-4734-AEE6-8AE33505CC9F}" type="slidenum">
              <a:rPr lang="en-GB" smtClean="0"/>
              <a:pPr fontAlgn="base">
                <a:spcBef>
                  <a:spcPct val="0"/>
                </a:spcBef>
                <a:spcAft>
                  <a:spcPct val="0"/>
                </a:spcAft>
                <a:defRPr/>
              </a:pPr>
              <a:t>2</a:t>
            </a:fld>
            <a:endParaRPr lang="en-GB" smtClean="0"/>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dirty="0" smtClean="0"/>
              <a:t>Please ask if a fire drill is expected, if not where the point is for staff to congregate. Please specify where the toilets are including disabled toilet facilities. </a:t>
            </a:r>
          </a:p>
          <a:p>
            <a:pPr eaLnBrk="1" hangingPunct="1">
              <a:spcBef>
                <a:spcPct val="0"/>
              </a:spcBef>
            </a:pPr>
            <a:endParaRPr lang="en-GB" dirty="0" smtClean="0"/>
          </a:p>
          <a:p>
            <a:pPr eaLnBrk="1" hangingPunct="1">
              <a:spcBef>
                <a:spcPct val="0"/>
              </a:spcBef>
            </a:pPr>
            <a:endParaRPr lang="en-GB" dirty="0" smtClean="0"/>
          </a:p>
          <a:p>
            <a:pPr eaLnBrk="1" hangingPunct="1">
              <a:spcBef>
                <a:spcPct val="0"/>
              </a:spcBef>
            </a:pPr>
            <a:endParaRPr lang="en-GB" baseline="0" dirty="0" smtClean="0"/>
          </a:p>
          <a:p>
            <a:pPr eaLnBrk="1" hangingPunct="1">
              <a:spcBef>
                <a:spcPct val="0"/>
              </a:spcBef>
            </a:pPr>
            <a:endParaRPr lang="en-GB" dirty="0" smtClean="0"/>
          </a:p>
          <a:p>
            <a:pPr eaLnBrk="1" hangingPunct="1">
              <a:spcBef>
                <a:spcPct val="0"/>
              </a:spcBef>
            </a:pPr>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C42C58E-922A-4AA8-AB56-E077E277E4A0}" type="slidenum">
              <a:rPr lang="en-GB" smtClean="0"/>
              <a:pPr>
                <a:defRPr/>
              </a:pPr>
              <a:t>3</a:t>
            </a:fld>
            <a:endParaRPr lang="en-GB"/>
          </a:p>
        </p:txBody>
      </p:sp>
    </p:spTree>
    <p:extLst>
      <p:ext uri="{BB962C8B-B14F-4D97-AF65-F5344CB8AC3E}">
        <p14:creationId xmlns:p14="http://schemas.microsoft.com/office/powerpoint/2010/main" val="475231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C42C58E-922A-4AA8-AB56-E077E277E4A0}" type="slidenum">
              <a:rPr lang="en-GB" smtClean="0"/>
              <a:pPr>
                <a:defRPr/>
              </a:pPr>
              <a:t>6</a:t>
            </a:fld>
            <a:endParaRPr lang="en-GB"/>
          </a:p>
        </p:txBody>
      </p:sp>
    </p:spTree>
    <p:extLst>
      <p:ext uri="{BB962C8B-B14F-4D97-AF65-F5344CB8AC3E}">
        <p14:creationId xmlns:p14="http://schemas.microsoft.com/office/powerpoint/2010/main" val="1114771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C42C58E-922A-4AA8-AB56-E077E277E4A0}" type="slidenum">
              <a:rPr lang="en-GB" smtClean="0"/>
              <a:pPr>
                <a:defRPr/>
              </a:pPr>
              <a:t>7</a:t>
            </a:fld>
            <a:endParaRPr lang="en-GB"/>
          </a:p>
        </p:txBody>
      </p:sp>
    </p:spTree>
    <p:extLst>
      <p:ext uri="{BB962C8B-B14F-4D97-AF65-F5344CB8AC3E}">
        <p14:creationId xmlns:p14="http://schemas.microsoft.com/office/powerpoint/2010/main" val="1335237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C42C58E-922A-4AA8-AB56-E077E277E4A0}" type="slidenum">
              <a:rPr lang="en-GB" smtClean="0"/>
              <a:pPr>
                <a:defRPr/>
              </a:pPr>
              <a:t>10</a:t>
            </a:fld>
            <a:endParaRPr lang="en-GB"/>
          </a:p>
        </p:txBody>
      </p:sp>
    </p:spTree>
    <p:extLst>
      <p:ext uri="{BB962C8B-B14F-4D97-AF65-F5344CB8AC3E}">
        <p14:creationId xmlns:p14="http://schemas.microsoft.com/office/powerpoint/2010/main" val="713906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C42C58E-922A-4AA8-AB56-E077E277E4A0}" type="slidenum">
              <a:rPr lang="en-GB" smtClean="0"/>
              <a:pPr>
                <a:defRPr/>
              </a:pPr>
              <a:t>14</a:t>
            </a:fld>
            <a:endParaRPr lang="en-GB"/>
          </a:p>
        </p:txBody>
      </p:sp>
    </p:spTree>
    <p:extLst>
      <p:ext uri="{BB962C8B-B14F-4D97-AF65-F5344CB8AC3E}">
        <p14:creationId xmlns:p14="http://schemas.microsoft.com/office/powerpoint/2010/main" val="35552370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a:defRPr/>
            </a:pPr>
            <a:endParaRPr lang="en-US"/>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583EF904-092E-4746-B21B-0D1A374B938F}" type="datetime1">
              <a:rPr lang="en-GB"/>
              <a:pPr>
                <a:defRPr/>
              </a:pPr>
              <a:t>03/06/2019</a:t>
            </a:fld>
            <a:endParaRPr lang="en-GB"/>
          </a:p>
        </p:txBody>
      </p:sp>
      <p:sp>
        <p:nvSpPr>
          <p:cNvPr id="7" name="Footer Placeholder 17"/>
          <p:cNvSpPr>
            <a:spLocks noGrp="1"/>
          </p:cNvSpPr>
          <p:nvPr>
            <p:ph type="ftr" sz="quarter" idx="11"/>
          </p:nvPr>
        </p:nvSpPr>
        <p:spPr>
          <a:xfrm>
            <a:off x="2819400" y="6557963"/>
            <a:ext cx="2927350" cy="228600"/>
          </a:xfrm>
        </p:spPr>
        <p:txBody>
          <a:bodyPr/>
          <a:lstStyle>
            <a:lvl1pPr>
              <a:defRPr lang="en-US" smtClean="0">
                <a:solidFill>
                  <a:srgbClr val="FFFFFF"/>
                </a:solidFill>
              </a:defRPr>
            </a:lvl1pPr>
            <a:extLst/>
          </a:lstStyle>
          <a:p>
            <a:pPr>
              <a:defRPr/>
            </a:pPr>
            <a:r>
              <a:rPr lang="en-GB"/>
              <a:t>Better Together for Children</a:t>
            </a:r>
          </a:p>
        </p:txBody>
      </p:sp>
      <p:sp>
        <p:nvSpPr>
          <p:cNvPr id="8" name="Slide Number Placeholder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42DC9005-48A5-4539-AE1E-03F9932910CF}"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7A88316E-F496-4D8F-A807-C8AE932B94A5}" type="datetime1">
              <a:rPr lang="en-GB"/>
              <a:pPr>
                <a:defRPr/>
              </a:pPr>
              <a:t>03/06/2019</a:t>
            </a:fld>
            <a:endParaRPr lang="en-GB"/>
          </a:p>
        </p:txBody>
      </p:sp>
      <p:sp>
        <p:nvSpPr>
          <p:cNvPr id="5" name="Footer Placeholder 3"/>
          <p:cNvSpPr>
            <a:spLocks noGrp="1"/>
          </p:cNvSpPr>
          <p:nvPr>
            <p:ph type="ftr" sz="quarter" idx="11"/>
          </p:nvPr>
        </p:nvSpPr>
        <p:spPr/>
        <p:txBody>
          <a:bodyPr/>
          <a:lstStyle>
            <a:lvl1pPr>
              <a:defRPr/>
            </a:lvl1pPr>
          </a:lstStyle>
          <a:p>
            <a:pPr>
              <a:defRPr/>
            </a:pPr>
            <a:r>
              <a:rPr lang="en-GB"/>
              <a:t>Better Together for Children</a:t>
            </a:r>
          </a:p>
        </p:txBody>
      </p:sp>
      <p:sp>
        <p:nvSpPr>
          <p:cNvPr id="6" name="Slide Number Placeholder 15"/>
          <p:cNvSpPr>
            <a:spLocks noGrp="1"/>
          </p:cNvSpPr>
          <p:nvPr>
            <p:ph type="sldNum" sz="quarter" idx="12"/>
          </p:nvPr>
        </p:nvSpPr>
        <p:spPr/>
        <p:txBody>
          <a:bodyPr/>
          <a:lstStyle>
            <a:lvl1pPr>
              <a:defRPr/>
            </a:lvl1pPr>
          </a:lstStyle>
          <a:p>
            <a:pPr>
              <a:defRPr/>
            </a:pPr>
            <a:fld id="{A8C351E9-34FC-4B29-B72F-D8993727084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6DF53090-9167-41DF-AF6D-19A09AFED4DB}" type="datetime1">
              <a:rPr lang="en-GB"/>
              <a:pPr>
                <a:defRPr/>
              </a:pPr>
              <a:t>03/06/2019</a:t>
            </a:fld>
            <a:endParaRPr lang="en-GB"/>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r>
              <a:rPr lang="en-GB"/>
              <a:t>Better Together for Children</a:t>
            </a:r>
          </a:p>
        </p:txBody>
      </p:sp>
      <p:sp>
        <p:nvSpPr>
          <p:cNvPr id="6" name="Slide Number Placeholder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48CA7A80-44AA-4467-99DC-29C3D55DA5B1}"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629C80B8-8A8B-4F44-825D-C313C1335AB0}" type="datetime1">
              <a:rPr lang="en-GB"/>
              <a:pPr>
                <a:defRPr/>
              </a:pPr>
              <a:t>03/06/2019</a:t>
            </a:fld>
            <a:endParaRPr lang="en-GB"/>
          </a:p>
        </p:txBody>
      </p:sp>
      <p:sp>
        <p:nvSpPr>
          <p:cNvPr id="5" name="Footer Placeholder 3"/>
          <p:cNvSpPr>
            <a:spLocks noGrp="1"/>
          </p:cNvSpPr>
          <p:nvPr>
            <p:ph type="ftr" sz="quarter" idx="11"/>
          </p:nvPr>
        </p:nvSpPr>
        <p:spPr/>
        <p:txBody>
          <a:bodyPr/>
          <a:lstStyle>
            <a:lvl1pPr>
              <a:defRPr/>
            </a:lvl1pPr>
          </a:lstStyle>
          <a:p>
            <a:pPr>
              <a:defRPr/>
            </a:pPr>
            <a:r>
              <a:rPr lang="en-GB"/>
              <a:t>Better Together for Children</a:t>
            </a:r>
          </a:p>
        </p:txBody>
      </p:sp>
      <p:sp>
        <p:nvSpPr>
          <p:cNvPr id="6" name="Slide Number Placeholder 15"/>
          <p:cNvSpPr>
            <a:spLocks noGrp="1"/>
          </p:cNvSpPr>
          <p:nvPr>
            <p:ph type="sldNum" sz="quarter" idx="12"/>
          </p:nvPr>
        </p:nvSpPr>
        <p:spPr/>
        <p:txBody>
          <a:bodyPr/>
          <a:lstStyle>
            <a:lvl1pPr>
              <a:defRPr/>
            </a:lvl1pPr>
          </a:lstStyle>
          <a:p>
            <a:pPr>
              <a:defRPr/>
            </a:pPr>
            <a:fld id="{F480F345-3F18-46FA-849E-E28FFBA2246A}"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AAEB6125-C2F9-4664-8D5F-9FFB154373F9}" type="datetime1">
              <a:rPr lang="en-GB"/>
              <a:pPr>
                <a:defRPr/>
              </a:pPr>
              <a:t>03/06/2019</a:t>
            </a:fld>
            <a:endParaRPr lang="en-GB"/>
          </a:p>
        </p:txBody>
      </p:sp>
      <p:sp>
        <p:nvSpPr>
          <p:cNvPr id="5" name="Footer Placeholder 4"/>
          <p:cNvSpPr>
            <a:spLocks noGrp="1"/>
          </p:cNvSpPr>
          <p:nvPr>
            <p:ph type="ftr" sz="quarter" idx="11"/>
          </p:nvPr>
        </p:nvSpPr>
        <p:spPr>
          <a:xfrm>
            <a:off x="1735138" y="6556375"/>
            <a:ext cx="2895600" cy="228600"/>
          </a:xfrm>
        </p:spPr>
        <p:txBody>
          <a:bodyPr/>
          <a:lstStyle>
            <a:lvl1pPr>
              <a:defRPr smtClean="0">
                <a:solidFill>
                  <a:schemeClr val="tx2"/>
                </a:solidFill>
              </a:defRPr>
            </a:lvl1pPr>
            <a:extLst/>
          </a:lstStyle>
          <a:p>
            <a:pPr>
              <a:defRPr/>
            </a:pPr>
            <a:r>
              <a:rPr lang="en-GB"/>
              <a:t>Better Together for Children</a:t>
            </a:r>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D4CADE53-2D4E-471E-9473-DDCC594C301B}"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554B6855-8005-446A-B53B-DBED2CD0C9EB}" type="datetime1">
              <a:rPr lang="en-GB"/>
              <a:pPr>
                <a:defRPr/>
              </a:pPr>
              <a:t>03/06/2019</a:t>
            </a:fld>
            <a:endParaRPr lang="en-GB"/>
          </a:p>
        </p:txBody>
      </p:sp>
      <p:sp>
        <p:nvSpPr>
          <p:cNvPr id="6" name="Footer Placeholder 3"/>
          <p:cNvSpPr>
            <a:spLocks noGrp="1"/>
          </p:cNvSpPr>
          <p:nvPr>
            <p:ph type="ftr" sz="quarter" idx="11"/>
          </p:nvPr>
        </p:nvSpPr>
        <p:spPr/>
        <p:txBody>
          <a:bodyPr/>
          <a:lstStyle>
            <a:lvl1pPr>
              <a:defRPr/>
            </a:lvl1pPr>
          </a:lstStyle>
          <a:p>
            <a:pPr>
              <a:defRPr/>
            </a:pPr>
            <a:r>
              <a:rPr lang="en-GB"/>
              <a:t>Better Together for Children</a:t>
            </a:r>
          </a:p>
        </p:txBody>
      </p:sp>
      <p:sp>
        <p:nvSpPr>
          <p:cNvPr id="7" name="Slide Number Placeholder 15"/>
          <p:cNvSpPr>
            <a:spLocks noGrp="1"/>
          </p:cNvSpPr>
          <p:nvPr>
            <p:ph type="sldNum" sz="quarter" idx="12"/>
          </p:nvPr>
        </p:nvSpPr>
        <p:spPr/>
        <p:txBody>
          <a:bodyPr/>
          <a:lstStyle>
            <a:lvl1pPr>
              <a:defRPr/>
            </a:lvl1pPr>
          </a:lstStyle>
          <a:p>
            <a:pPr>
              <a:defRPr/>
            </a:pPr>
            <a:fld id="{53FBE204-7C54-47B0-8C01-82AC255A3EC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84350737-ACA6-4FE5-A7EF-92D936804081}" type="datetime1">
              <a:rPr lang="en-GB"/>
              <a:pPr>
                <a:defRPr/>
              </a:pPr>
              <a:t>03/06/2019</a:t>
            </a:fld>
            <a:endParaRPr lang="en-GB"/>
          </a:p>
        </p:txBody>
      </p:sp>
      <p:sp>
        <p:nvSpPr>
          <p:cNvPr id="8" name="Footer Placeholder 3"/>
          <p:cNvSpPr>
            <a:spLocks noGrp="1"/>
          </p:cNvSpPr>
          <p:nvPr>
            <p:ph type="ftr" sz="quarter" idx="11"/>
          </p:nvPr>
        </p:nvSpPr>
        <p:spPr/>
        <p:txBody>
          <a:bodyPr/>
          <a:lstStyle>
            <a:lvl1pPr>
              <a:defRPr/>
            </a:lvl1pPr>
          </a:lstStyle>
          <a:p>
            <a:pPr>
              <a:defRPr/>
            </a:pPr>
            <a:r>
              <a:rPr lang="en-GB"/>
              <a:t>Better Together for Children</a:t>
            </a:r>
          </a:p>
        </p:txBody>
      </p:sp>
      <p:sp>
        <p:nvSpPr>
          <p:cNvPr id="9" name="Slide Number Placeholder 15"/>
          <p:cNvSpPr>
            <a:spLocks noGrp="1"/>
          </p:cNvSpPr>
          <p:nvPr>
            <p:ph type="sldNum" sz="quarter" idx="12"/>
          </p:nvPr>
        </p:nvSpPr>
        <p:spPr/>
        <p:txBody>
          <a:bodyPr/>
          <a:lstStyle>
            <a:lvl1pPr>
              <a:defRPr/>
            </a:lvl1pPr>
          </a:lstStyle>
          <a:p>
            <a:pPr>
              <a:defRPr/>
            </a:pPr>
            <a:fld id="{8B7EBC00-17E4-4F7D-9A82-9AA53F6F57C9}"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C19F150A-6620-4009-A560-AD83DFFA4172}" type="datetime1">
              <a:rPr lang="en-GB"/>
              <a:pPr>
                <a:defRPr/>
              </a:pPr>
              <a:t>03/06/2019</a:t>
            </a:fld>
            <a:endParaRPr lang="en-GB"/>
          </a:p>
        </p:txBody>
      </p:sp>
      <p:sp>
        <p:nvSpPr>
          <p:cNvPr id="4" name="Footer Placeholder 3"/>
          <p:cNvSpPr>
            <a:spLocks noGrp="1"/>
          </p:cNvSpPr>
          <p:nvPr>
            <p:ph type="ftr" sz="quarter" idx="11"/>
          </p:nvPr>
        </p:nvSpPr>
        <p:spPr/>
        <p:txBody>
          <a:bodyPr/>
          <a:lstStyle>
            <a:lvl1pPr>
              <a:defRPr/>
            </a:lvl1pPr>
          </a:lstStyle>
          <a:p>
            <a:pPr>
              <a:defRPr/>
            </a:pPr>
            <a:r>
              <a:rPr lang="en-GB"/>
              <a:t>Better Together for Children</a:t>
            </a:r>
          </a:p>
        </p:txBody>
      </p:sp>
      <p:sp>
        <p:nvSpPr>
          <p:cNvPr id="5" name="Slide Number Placeholder 15"/>
          <p:cNvSpPr>
            <a:spLocks noGrp="1"/>
          </p:cNvSpPr>
          <p:nvPr>
            <p:ph type="sldNum" sz="quarter" idx="12"/>
          </p:nvPr>
        </p:nvSpPr>
        <p:spPr/>
        <p:txBody>
          <a:bodyPr/>
          <a:lstStyle>
            <a:lvl1pPr>
              <a:defRPr/>
            </a:lvl1pPr>
          </a:lstStyle>
          <a:p>
            <a:pPr>
              <a:defRPr/>
            </a:pPr>
            <a:fld id="{9CC9D41A-B965-4814-84C5-1CB586E7140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7EA1389F-34A1-41E2-B390-F700F05B63B3}" type="datetime1">
              <a:rPr lang="en-GB"/>
              <a:pPr>
                <a:defRPr/>
              </a:pPr>
              <a:t>03/06/2019</a:t>
            </a:fld>
            <a:endParaRPr lang="en-GB"/>
          </a:p>
        </p:txBody>
      </p:sp>
      <p:sp>
        <p:nvSpPr>
          <p:cNvPr id="3" name="Footer Placeholder 3"/>
          <p:cNvSpPr>
            <a:spLocks noGrp="1"/>
          </p:cNvSpPr>
          <p:nvPr>
            <p:ph type="ftr" sz="quarter" idx="11"/>
          </p:nvPr>
        </p:nvSpPr>
        <p:spPr/>
        <p:txBody>
          <a:bodyPr/>
          <a:lstStyle>
            <a:lvl1pPr>
              <a:defRPr/>
            </a:lvl1pPr>
          </a:lstStyle>
          <a:p>
            <a:pPr>
              <a:defRPr/>
            </a:pPr>
            <a:r>
              <a:rPr lang="en-GB"/>
              <a:t>Better Together for Children</a:t>
            </a:r>
          </a:p>
        </p:txBody>
      </p:sp>
      <p:sp>
        <p:nvSpPr>
          <p:cNvPr id="4" name="Slide Number Placeholder 15"/>
          <p:cNvSpPr>
            <a:spLocks noGrp="1"/>
          </p:cNvSpPr>
          <p:nvPr>
            <p:ph type="sldNum" sz="quarter" idx="12"/>
          </p:nvPr>
        </p:nvSpPr>
        <p:spPr/>
        <p:txBody>
          <a:bodyPr/>
          <a:lstStyle>
            <a:lvl1pPr>
              <a:defRPr/>
            </a:lvl1pPr>
          </a:lstStyle>
          <a:p>
            <a:pPr>
              <a:defRPr/>
            </a:pPr>
            <a:fld id="{8F46A077-F4DE-407D-B7B2-F3C036F2063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4A53FF7C-B824-46AC-ABF8-1143A43650E0}" type="datetime1">
              <a:rPr lang="en-GB"/>
              <a:pPr>
                <a:defRPr/>
              </a:pPr>
              <a:t>03/06/2019</a:t>
            </a:fld>
            <a:endParaRPr lang="en-GB"/>
          </a:p>
        </p:txBody>
      </p:sp>
      <p:sp>
        <p:nvSpPr>
          <p:cNvPr id="6" name="Footer Placeholder 3"/>
          <p:cNvSpPr>
            <a:spLocks noGrp="1"/>
          </p:cNvSpPr>
          <p:nvPr>
            <p:ph type="ftr" sz="quarter" idx="11"/>
          </p:nvPr>
        </p:nvSpPr>
        <p:spPr/>
        <p:txBody>
          <a:bodyPr/>
          <a:lstStyle>
            <a:lvl1pPr>
              <a:defRPr/>
            </a:lvl1pPr>
          </a:lstStyle>
          <a:p>
            <a:pPr>
              <a:defRPr/>
            </a:pPr>
            <a:r>
              <a:rPr lang="en-GB"/>
              <a:t>Better Together for Children</a:t>
            </a:r>
          </a:p>
        </p:txBody>
      </p:sp>
      <p:sp>
        <p:nvSpPr>
          <p:cNvPr id="7" name="Slide Number Placeholder 15"/>
          <p:cNvSpPr>
            <a:spLocks noGrp="1"/>
          </p:cNvSpPr>
          <p:nvPr>
            <p:ph type="sldNum" sz="quarter" idx="12"/>
          </p:nvPr>
        </p:nvSpPr>
        <p:spPr/>
        <p:txBody>
          <a:bodyPr/>
          <a:lstStyle>
            <a:lvl1pPr>
              <a:defRPr/>
            </a:lvl1pPr>
          </a:lstStyle>
          <a:p>
            <a:pPr>
              <a:defRPr/>
            </a:pPr>
            <a:fld id="{ABC22178-C5F9-4460-972A-BE1AF9098E88}"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F0BDB4D7-ACA5-49F9-AED7-486AA7BA1C65}" type="datetime1">
              <a:rPr lang="en-GB"/>
              <a:pPr>
                <a:defRPr/>
              </a:pPr>
              <a:t>03/06/2019</a:t>
            </a:fld>
            <a:endParaRPr lang="en-GB"/>
          </a:p>
        </p:txBody>
      </p:sp>
      <p:sp>
        <p:nvSpPr>
          <p:cNvPr id="8" name="Footer Placeholder 5"/>
          <p:cNvSpPr>
            <a:spLocks noGrp="1"/>
          </p:cNvSpPr>
          <p:nvPr>
            <p:ph type="ftr" sz="quarter" idx="11"/>
          </p:nvPr>
        </p:nvSpPr>
        <p:spPr/>
        <p:txBody>
          <a:bodyPr/>
          <a:lstStyle>
            <a:lvl1pPr>
              <a:defRPr/>
            </a:lvl1pPr>
            <a:extLst/>
          </a:lstStyle>
          <a:p>
            <a:pPr>
              <a:defRPr/>
            </a:pPr>
            <a:r>
              <a:rPr lang="en-GB"/>
              <a:t>Better Together for Children</a:t>
            </a:r>
          </a:p>
        </p:txBody>
      </p:sp>
      <p:sp>
        <p:nvSpPr>
          <p:cNvPr id="9" name="Slide Number Placeholder 6"/>
          <p:cNvSpPr>
            <a:spLocks noGrp="1"/>
          </p:cNvSpPr>
          <p:nvPr>
            <p:ph type="sldNum" sz="quarter" idx="12"/>
          </p:nvPr>
        </p:nvSpPr>
        <p:spPr/>
        <p:txBody>
          <a:bodyPr/>
          <a:lstStyle>
            <a:lvl1pPr>
              <a:defRPr/>
            </a:lvl1pPr>
            <a:extLst/>
          </a:lstStyle>
          <a:p>
            <a:pPr>
              <a:defRPr/>
            </a:pPr>
            <a:fld id="{80DDF517-EBDB-4ABD-86A0-296991A13AF3}"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en-US" smtClean="0"/>
              <a:t>Click to edit Master title style</a:t>
            </a:r>
            <a:endParaRPr lang="en-US"/>
          </a:p>
        </p:txBody>
      </p:sp>
      <p:sp>
        <p:nvSpPr>
          <p:cNvPr id="2054"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smtClean="0">
                <a:solidFill>
                  <a:schemeClr val="tx2"/>
                </a:solidFill>
              </a:defRPr>
            </a:lvl1pPr>
            <a:extLst/>
          </a:lstStyle>
          <a:p>
            <a:pPr>
              <a:defRPr/>
            </a:pPr>
            <a:fld id="{F427F023-E06C-4B14-857E-7F44C82F66C9}" type="datetime1">
              <a:rPr lang="en-GB"/>
              <a:pPr>
                <a:defRPr/>
              </a:pPr>
              <a:t>03/06/2019</a:t>
            </a:fld>
            <a:endParaRPr lang="en-GB"/>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smtClean="0">
                <a:solidFill>
                  <a:schemeClr val="tx2"/>
                </a:solidFill>
              </a:defRPr>
            </a:lvl1pPr>
            <a:extLst/>
          </a:lstStyle>
          <a:p>
            <a:pPr>
              <a:defRPr/>
            </a:pPr>
            <a:r>
              <a:rPr lang="en-GB"/>
              <a:t>Better Together for Children</a:t>
            </a:r>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defRPr kumimoji="0" sz="1100" smtClean="0">
                <a:solidFill>
                  <a:schemeClr val="tx2"/>
                </a:solidFill>
              </a:defRPr>
            </a:lvl1pPr>
            <a:extLst/>
          </a:lstStyle>
          <a:p>
            <a:pPr>
              <a:defRPr/>
            </a:pPr>
            <a:fld id="{7D17CF1D-424D-42BA-9FE5-8ECCBF32143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45" r:id="rId1"/>
    <p:sldLayoutId id="2147483737" r:id="rId2"/>
    <p:sldLayoutId id="2147483746" r:id="rId3"/>
    <p:sldLayoutId id="2147483738" r:id="rId4"/>
    <p:sldLayoutId id="2147483739" r:id="rId5"/>
    <p:sldLayoutId id="2147483740" r:id="rId6"/>
    <p:sldLayoutId id="2147483741" r:id="rId7"/>
    <p:sldLayoutId id="2147483742" r:id="rId8"/>
    <p:sldLayoutId id="2147483747" r:id="rId9"/>
    <p:sldLayoutId id="2147483743" r:id="rId10"/>
    <p:sldLayoutId id="2147483748" r:id="rId11"/>
  </p:sldLayoutIdLst>
  <p:hf hdr="0" dt="0"/>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68007F"/>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68007F"/>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68007F"/>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68007F"/>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www.wlscb.org.uk/"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Grp="1" noChangeArrowheads="1"/>
          </p:cNvSpPr>
          <p:nvPr>
            <p:ph type="ctrTitle"/>
          </p:nvPr>
        </p:nvSpPr>
        <p:spPr/>
        <p:txBody>
          <a:bodyPr/>
          <a:lstStyle/>
          <a:p>
            <a:pPr algn="l" fontAlgn="auto">
              <a:spcAft>
                <a:spcPts val="0"/>
              </a:spcAft>
              <a:defRPr/>
            </a:pPr>
            <a:r>
              <a:rPr lang="en-GB" sz="3600" dirty="0">
                <a:solidFill>
                  <a:schemeClr val="tx1"/>
                </a:solidFill>
              </a:rPr>
              <a:t>W</a:t>
            </a:r>
            <a:r>
              <a:rPr lang="en-GB" sz="3600" b="0" dirty="0">
                <a:solidFill>
                  <a:schemeClr val="tx1"/>
                </a:solidFill>
              </a:rPr>
              <a:t>alsall</a:t>
            </a:r>
            <a:r>
              <a:rPr lang="en-GB" sz="3600" dirty="0">
                <a:solidFill>
                  <a:schemeClr val="tx1"/>
                </a:solidFill>
              </a:rPr>
              <a:t> S</a:t>
            </a:r>
            <a:r>
              <a:rPr lang="en-GB" sz="3600" b="0" dirty="0">
                <a:solidFill>
                  <a:schemeClr val="tx1"/>
                </a:solidFill>
              </a:rPr>
              <a:t>afeguarding</a:t>
            </a:r>
            <a:r>
              <a:rPr lang="en-GB" sz="3600" dirty="0">
                <a:solidFill>
                  <a:schemeClr val="tx1"/>
                </a:solidFill>
              </a:rPr>
              <a:t> C</a:t>
            </a:r>
            <a:r>
              <a:rPr lang="en-GB" sz="3600" b="0" dirty="0">
                <a:solidFill>
                  <a:schemeClr val="tx1"/>
                </a:solidFill>
              </a:rPr>
              <a:t>hildren</a:t>
            </a:r>
            <a:r>
              <a:rPr lang="en-GB" sz="3600" dirty="0">
                <a:solidFill>
                  <a:schemeClr val="tx1"/>
                </a:solidFill>
              </a:rPr>
              <a:t> </a:t>
            </a:r>
            <a:r>
              <a:rPr lang="en-GB" sz="3600" b="0" dirty="0" smtClean="0">
                <a:solidFill>
                  <a:schemeClr val="tx1"/>
                </a:solidFill>
              </a:rPr>
              <a:t>&amp;</a:t>
            </a:r>
            <a:r>
              <a:rPr lang="en-GB" sz="3600" dirty="0" smtClean="0">
                <a:solidFill>
                  <a:schemeClr val="tx1"/>
                </a:solidFill>
              </a:rPr>
              <a:t> A</a:t>
            </a:r>
            <a:r>
              <a:rPr lang="en-GB" sz="3600" b="0" dirty="0" smtClean="0">
                <a:solidFill>
                  <a:schemeClr val="tx1"/>
                </a:solidFill>
              </a:rPr>
              <a:t>DULT</a:t>
            </a:r>
            <a:r>
              <a:rPr lang="en-GB" sz="3600" dirty="0" smtClean="0">
                <a:solidFill>
                  <a:schemeClr val="tx1"/>
                </a:solidFill>
              </a:rPr>
              <a:t/>
            </a:r>
            <a:br>
              <a:rPr lang="en-GB" sz="3600" dirty="0" smtClean="0">
                <a:solidFill>
                  <a:schemeClr val="tx1"/>
                </a:solidFill>
              </a:rPr>
            </a:br>
            <a:r>
              <a:rPr lang="en-GB" sz="3600" dirty="0" smtClean="0">
                <a:solidFill>
                  <a:schemeClr val="tx1"/>
                </a:solidFill>
              </a:rPr>
              <a:t>B</a:t>
            </a:r>
            <a:r>
              <a:rPr lang="en-GB" sz="3600" b="0" dirty="0" smtClean="0">
                <a:solidFill>
                  <a:schemeClr val="tx1"/>
                </a:solidFill>
              </a:rPr>
              <a:t>oard</a:t>
            </a:r>
            <a:r>
              <a:rPr lang="en-GB" sz="3600" dirty="0" smtClean="0">
                <a:solidFill>
                  <a:schemeClr val="tx1"/>
                </a:solidFill>
              </a:rPr>
              <a:t> </a:t>
            </a:r>
            <a:endParaRPr lang="en-GB" sz="3600" dirty="0">
              <a:solidFill>
                <a:schemeClr val="tx1"/>
              </a:solidFill>
            </a:endParaRPr>
          </a:p>
        </p:txBody>
      </p:sp>
      <p:sp>
        <p:nvSpPr>
          <p:cNvPr id="2060" name="Rectangle 12"/>
          <p:cNvSpPr>
            <a:spLocks noGrp="1" noChangeArrowheads="1"/>
          </p:cNvSpPr>
          <p:nvPr>
            <p:ph type="subTitle" idx="1"/>
          </p:nvPr>
        </p:nvSpPr>
        <p:spPr>
          <a:xfrm>
            <a:off x="3419475" y="3573463"/>
            <a:ext cx="4968949" cy="1943769"/>
          </a:xfrm>
        </p:spPr>
        <p:txBody>
          <a:bodyPr>
            <a:normAutofit/>
          </a:bodyPr>
          <a:lstStyle/>
          <a:p>
            <a:pPr algn="l" fontAlgn="auto">
              <a:lnSpc>
                <a:spcPct val="90000"/>
              </a:lnSpc>
              <a:spcAft>
                <a:spcPts val="0"/>
              </a:spcAft>
              <a:buFont typeface="Wingdings 2"/>
              <a:buNone/>
              <a:defRPr/>
            </a:pPr>
            <a:r>
              <a:rPr lang="en-GB" sz="5800" dirty="0" smtClean="0"/>
              <a:t>Serious Case Review W8 </a:t>
            </a:r>
          </a:p>
          <a:p>
            <a:pPr algn="l" fontAlgn="auto">
              <a:lnSpc>
                <a:spcPct val="90000"/>
              </a:lnSpc>
              <a:spcAft>
                <a:spcPts val="0"/>
              </a:spcAft>
              <a:buFont typeface="Wingdings 2"/>
              <a:buNone/>
              <a:defRPr/>
            </a:pPr>
            <a:endParaRPr lang="en-GB" sz="5800" dirty="0" smtClean="0"/>
          </a:p>
        </p:txBody>
      </p:sp>
      <p:sp>
        <p:nvSpPr>
          <p:cNvPr id="8196" name="AutoShape 6" descr="9k="/>
          <p:cNvSpPr>
            <a:spLocks noChangeAspect="1" noChangeArrowheads="1"/>
          </p:cNvSpPr>
          <p:nvPr/>
        </p:nvSpPr>
        <p:spPr bwMode="auto">
          <a:xfrm>
            <a:off x="155575" y="46038"/>
            <a:ext cx="952500" cy="857250"/>
          </a:xfrm>
          <a:prstGeom prst="rect">
            <a:avLst/>
          </a:prstGeom>
          <a:noFill/>
          <a:ln w="9525">
            <a:noFill/>
            <a:miter lim="800000"/>
            <a:headEnd/>
            <a:tailEnd/>
          </a:ln>
        </p:spPr>
        <p:txBody>
          <a:bodyPr/>
          <a:lstStyle/>
          <a:p>
            <a:endParaRPr lang="en-GB"/>
          </a:p>
        </p:txBody>
      </p:sp>
      <p:sp>
        <p:nvSpPr>
          <p:cNvPr id="8197" name="AutoShape 8" descr="9k="/>
          <p:cNvSpPr>
            <a:spLocks noChangeAspect="1" noChangeArrowheads="1"/>
          </p:cNvSpPr>
          <p:nvPr/>
        </p:nvSpPr>
        <p:spPr bwMode="auto">
          <a:xfrm>
            <a:off x="155575" y="46038"/>
            <a:ext cx="952500" cy="857250"/>
          </a:xfrm>
          <a:prstGeom prst="rect">
            <a:avLst/>
          </a:prstGeom>
          <a:noFill/>
          <a:ln w="9525">
            <a:noFill/>
            <a:miter lim="800000"/>
            <a:headEnd/>
            <a:tailEnd/>
          </a:ln>
        </p:spPr>
        <p:txBody>
          <a:bodyPr/>
          <a:lstStyle/>
          <a:p>
            <a:endParaRPr lang="en-GB"/>
          </a:p>
        </p:txBody>
      </p:sp>
      <p:pic>
        <p:nvPicPr>
          <p:cNvPr id="9" name="Picture 8" descr="logo.png"/>
          <p:cNvPicPr>
            <a:picLocks noChangeAspect="1"/>
          </p:cNvPicPr>
          <p:nvPr/>
        </p:nvPicPr>
        <p:blipFill>
          <a:blip r:embed="rId3" cstate="print"/>
          <a:stretch>
            <a:fillRect/>
          </a:stretch>
        </p:blipFill>
        <p:spPr>
          <a:xfrm>
            <a:off x="323529" y="404665"/>
            <a:ext cx="1872208" cy="1345241"/>
          </a:xfrm>
          <a:prstGeom prst="roundRect">
            <a:avLst>
              <a:gd name="adj" fmla="val 16667"/>
            </a:avLst>
          </a:prstGeom>
          <a:ln>
            <a:noFill/>
          </a:ln>
          <a:effectLst>
            <a:glow rad="228600">
              <a:schemeClr val="accent5">
                <a:satMod val="175000"/>
                <a:alpha val="40000"/>
              </a:schemeClr>
            </a:glow>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8199" name="TextBox 9"/>
          <p:cNvSpPr txBox="1">
            <a:spLocks noChangeArrowheads="1"/>
          </p:cNvSpPr>
          <p:nvPr/>
        </p:nvSpPr>
        <p:spPr bwMode="auto">
          <a:xfrm>
            <a:off x="900113" y="3429000"/>
            <a:ext cx="3240087" cy="369888"/>
          </a:xfrm>
          <a:prstGeom prst="rect">
            <a:avLst/>
          </a:prstGeom>
          <a:noFill/>
          <a:ln w="9525">
            <a:noFill/>
            <a:miter lim="800000"/>
            <a:headEnd/>
            <a:tailEnd/>
          </a:ln>
        </p:spPr>
        <p:txBody>
          <a:bodyPr>
            <a:spAutoFit/>
          </a:bodyPr>
          <a:lstStyle/>
          <a:p>
            <a:r>
              <a:rPr lang="en-GB"/>
              <a:t> </a:t>
            </a:r>
          </a:p>
        </p:txBody>
      </p:sp>
      <p:sp>
        <p:nvSpPr>
          <p:cNvPr id="8200" name="Rectangle 14"/>
          <p:cNvSpPr>
            <a:spLocks noChangeArrowheads="1"/>
          </p:cNvSpPr>
          <p:nvPr/>
        </p:nvSpPr>
        <p:spPr bwMode="auto">
          <a:xfrm>
            <a:off x="323850" y="2143286"/>
            <a:ext cx="2087563" cy="4431983"/>
          </a:xfrm>
          <a:prstGeom prst="rect">
            <a:avLst/>
          </a:prstGeom>
          <a:noFill/>
          <a:ln w="9525">
            <a:noFill/>
            <a:miter lim="800000"/>
            <a:headEnd/>
            <a:tailEnd/>
          </a:ln>
        </p:spPr>
        <p:txBody>
          <a:bodyPr anchor="ctr">
            <a:spAutoFit/>
          </a:bodyPr>
          <a:lstStyle/>
          <a:p>
            <a:r>
              <a:rPr lang="en-GB" sz="1100" dirty="0">
                <a:ea typeface="Calibri" pitchFamily="34" charset="0"/>
                <a:cs typeface="Arial" charset="0"/>
              </a:rPr>
              <a:t/>
            </a:r>
            <a:br>
              <a:rPr lang="en-GB" sz="1100" dirty="0">
                <a:ea typeface="Calibri" pitchFamily="34" charset="0"/>
                <a:cs typeface="Arial" charset="0"/>
              </a:rPr>
            </a:br>
            <a:endParaRPr lang="en-GB" sz="1100" dirty="0" smtClean="0">
              <a:ea typeface="Calibri" pitchFamily="34" charset="0"/>
              <a:cs typeface="Arial" charset="0"/>
            </a:endParaRPr>
          </a:p>
          <a:p>
            <a:endParaRPr lang="en-GB" sz="1600" dirty="0" smtClean="0">
              <a:ea typeface="Calibri" pitchFamily="34" charset="0"/>
              <a:cs typeface="Arial" charset="0"/>
            </a:endParaRPr>
          </a:p>
          <a:p>
            <a:endParaRPr lang="en-GB" sz="1600" dirty="0" smtClean="0">
              <a:ea typeface="Calibri" pitchFamily="34" charset="0"/>
              <a:cs typeface="Arial" charset="0"/>
            </a:endParaRPr>
          </a:p>
          <a:p>
            <a:endParaRPr lang="en-GB" sz="1600" dirty="0" smtClean="0">
              <a:ea typeface="Calibri" pitchFamily="34" charset="0"/>
              <a:cs typeface="Arial" charset="0"/>
            </a:endParaRPr>
          </a:p>
          <a:p>
            <a:endParaRPr lang="en-GB" sz="1600" dirty="0" smtClean="0">
              <a:ea typeface="Calibri" pitchFamily="34" charset="0"/>
              <a:cs typeface="Arial" charset="0"/>
            </a:endParaRPr>
          </a:p>
          <a:p>
            <a:r>
              <a:rPr lang="en-GB" sz="1600" dirty="0" smtClean="0">
                <a:ea typeface="Calibri" pitchFamily="34" charset="0"/>
                <a:cs typeface="Arial" charset="0"/>
              </a:rPr>
              <a:t>Walsall Council House</a:t>
            </a:r>
            <a:r>
              <a:rPr lang="en-GB" sz="1600" dirty="0">
                <a:ea typeface="Calibri" pitchFamily="34" charset="0"/>
                <a:cs typeface="Arial" charset="0"/>
              </a:rPr>
              <a:t/>
            </a:r>
            <a:br>
              <a:rPr lang="en-GB" sz="1600" dirty="0">
                <a:ea typeface="Calibri" pitchFamily="34" charset="0"/>
                <a:cs typeface="Arial" charset="0"/>
              </a:rPr>
            </a:br>
            <a:r>
              <a:rPr lang="en-GB" sz="1600" dirty="0" smtClean="0">
                <a:ea typeface="Calibri" pitchFamily="34" charset="0"/>
                <a:cs typeface="Arial" charset="0"/>
              </a:rPr>
              <a:t>Lichfield Street</a:t>
            </a:r>
            <a:r>
              <a:rPr lang="en-GB" sz="1600" dirty="0">
                <a:ea typeface="Calibri" pitchFamily="34" charset="0"/>
                <a:cs typeface="Arial" charset="0"/>
              </a:rPr>
              <a:t/>
            </a:r>
            <a:br>
              <a:rPr lang="en-GB" sz="1600" dirty="0">
                <a:ea typeface="Calibri" pitchFamily="34" charset="0"/>
                <a:cs typeface="Arial" charset="0"/>
              </a:rPr>
            </a:br>
            <a:r>
              <a:rPr lang="en-GB" sz="1600" dirty="0">
                <a:ea typeface="Calibri" pitchFamily="34" charset="0"/>
                <a:cs typeface="Arial" charset="0"/>
              </a:rPr>
              <a:t>Walsall</a:t>
            </a:r>
            <a:br>
              <a:rPr lang="en-GB" sz="1600" dirty="0">
                <a:ea typeface="Calibri" pitchFamily="34" charset="0"/>
                <a:cs typeface="Arial" charset="0"/>
              </a:rPr>
            </a:br>
            <a:r>
              <a:rPr lang="en-GB" sz="1600" dirty="0" smtClean="0">
                <a:ea typeface="Calibri" pitchFamily="34" charset="0"/>
                <a:cs typeface="Arial" charset="0"/>
              </a:rPr>
              <a:t>WS1 1TW</a:t>
            </a:r>
            <a:endParaRPr lang="en-GB" sz="1600" dirty="0">
              <a:latin typeface="Comic Sans MS" pitchFamily="66" charset="0"/>
              <a:ea typeface="Calibri" pitchFamily="34" charset="0"/>
              <a:cs typeface="Arial" charset="0"/>
            </a:endParaRPr>
          </a:p>
          <a:p>
            <a:pPr eaLnBrk="0" hangingPunct="0"/>
            <a:endParaRPr lang="en-GB" sz="1600" dirty="0">
              <a:latin typeface="Comic Sans MS" pitchFamily="66" charset="0"/>
              <a:ea typeface="Calibri" pitchFamily="34" charset="0"/>
              <a:cs typeface="Arial" charset="0"/>
            </a:endParaRPr>
          </a:p>
          <a:p>
            <a:pPr eaLnBrk="0" hangingPunct="0"/>
            <a:r>
              <a:rPr lang="en-GB" sz="1600" dirty="0">
                <a:ea typeface="Calibri" pitchFamily="34" charset="0"/>
                <a:cs typeface="Arial" charset="0"/>
              </a:rPr>
              <a:t>01922 </a:t>
            </a:r>
            <a:r>
              <a:rPr lang="en-GB" sz="1600" dirty="0" smtClean="0">
                <a:ea typeface="Calibri" pitchFamily="34" charset="0"/>
                <a:cs typeface="Arial" charset="0"/>
              </a:rPr>
              <a:t>652559</a:t>
            </a:r>
            <a:endParaRPr lang="en-GB" sz="1600" dirty="0">
              <a:ea typeface="Calibri" pitchFamily="34" charset="0"/>
              <a:cs typeface="Arial" charset="0"/>
            </a:endParaRPr>
          </a:p>
          <a:p>
            <a:pPr eaLnBrk="0" hangingPunct="0"/>
            <a:endParaRPr lang="en-GB" dirty="0">
              <a:latin typeface="Comic Sans MS" pitchFamily="66" charset="0"/>
            </a:endParaRPr>
          </a:p>
          <a:p>
            <a:pPr eaLnBrk="0" hangingPunct="0"/>
            <a:r>
              <a:rPr lang="en-GB" sz="1600" dirty="0" smtClean="0">
                <a:ea typeface="Calibri" pitchFamily="34" charset="0"/>
                <a:cs typeface="Calibri" pitchFamily="34" charset="0"/>
                <a:hlinkClick r:id="rId4"/>
              </a:rPr>
              <a:t>www.wlscb.org.uk</a:t>
            </a:r>
            <a:endParaRPr lang="en-GB" sz="1600" dirty="0" smtClean="0">
              <a:ea typeface="Calibri" pitchFamily="34" charset="0"/>
              <a:cs typeface="Calibri" pitchFamily="34" charset="0"/>
            </a:endParaRPr>
          </a:p>
          <a:p>
            <a:pPr eaLnBrk="0" hangingPunct="0"/>
            <a:r>
              <a:rPr lang="en-GB" sz="1600" dirty="0" smtClean="0">
                <a:ea typeface="Calibri" pitchFamily="34" charset="0"/>
                <a:cs typeface="Calibri" pitchFamily="34" charset="0"/>
              </a:rPr>
              <a:t>www.wsab.co.uk</a:t>
            </a:r>
          </a:p>
          <a:p>
            <a:pPr eaLnBrk="0" hangingPunct="0"/>
            <a:r>
              <a:rPr lang="en-GB" sz="1600" dirty="0" smtClean="0">
                <a:ea typeface="Calibri" pitchFamily="34" charset="0"/>
                <a:cs typeface="Calibri" pitchFamily="34" charset="0"/>
              </a:rPr>
              <a:t> </a:t>
            </a:r>
            <a:endParaRPr lang="en-GB" sz="1600" dirty="0">
              <a:latin typeface="Comic Sans MS" pitchFamily="66" charset="0"/>
            </a:endParaRPr>
          </a:p>
          <a:p>
            <a:pPr eaLnBrk="0" hangingPunct="0"/>
            <a:endParaRPr lang="en-GB" dirty="0"/>
          </a:p>
        </p:txBody>
      </p:sp>
      <p:pic>
        <p:nvPicPr>
          <p:cNvPr id="10" name="Picture 2" descr="cid:image001.png@01D1366A.548AA260"/>
          <p:cNvPicPr>
            <a:picLocks noChangeAspect="1" noChangeArrowheads="1"/>
          </p:cNvPicPr>
          <p:nvPr/>
        </p:nvPicPr>
        <p:blipFill>
          <a:blip r:embed="rId5" cstate="print"/>
          <a:srcRect/>
          <a:stretch>
            <a:fillRect/>
          </a:stretch>
        </p:blipFill>
        <p:spPr bwMode="auto">
          <a:xfrm>
            <a:off x="323528" y="1916832"/>
            <a:ext cx="1800200" cy="144016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732696"/>
          </a:xfrm>
        </p:spPr>
        <p:txBody>
          <a:bodyPr/>
          <a:lstStyle/>
          <a:p>
            <a:r>
              <a:rPr lang="en-GB" dirty="0" smtClean="0"/>
              <a:t>Final events….</a:t>
            </a:r>
            <a:endParaRPr lang="en-GB" dirty="0"/>
          </a:p>
        </p:txBody>
      </p:sp>
      <p:sp>
        <p:nvSpPr>
          <p:cNvPr id="3" name="Footer Placeholder 2"/>
          <p:cNvSpPr>
            <a:spLocks noGrp="1"/>
          </p:cNvSpPr>
          <p:nvPr>
            <p:ph type="ftr" sz="quarter" idx="11"/>
          </p:nvPr>
        </p:nvSpPr>
        <p:spPr/>
        <p:txBody>
          <a:bodyPr/>
          <a:lstStyle/>
          <a:p>
            <a:pPr>
              <a:defRPr/>
            </a:pPr>
            <a:r>
              <a:rPr lang="en-GB" smtClean="0"/>
              <a:t>Better Together for Children</a:t>
            </a:r>
            <a:endParaRPr lang="en-GB"/>
          </a:p>
        </p:txBody>
      </p:sp>
      <p:sp>
        <p:nvSpPr>
          <p:cNvPr id="4" name="Slide Number Placeholder 3"/>
          <p:cNvSpPr>
            <a:spLocks noGrp="1"/>
          </p:cNvSpPr>
          <p:nvPr>
            <p:ph type="sldNum" sz="quarter" idx="12"/>
          </p:nvPr>
        </p:nvSpPr>
        <p:spPr/>
        <p:txBody>
          <a:bodyPr/>
          <a:lstStyle/>
          <a:p>
            <a:pPr>
              <a:defRPr/>
            </a:pPr>
            <a:fld id="{9CC9D41A-B965-4814-84C5-1CB586E71409}" type="slidenum">
              <a:rPr lang="en-GB" smtClean="0"/>
              <a:pPr>
                <a:defRPr/>
              </a:pPr>
              <a:t>10</a:t>
            </a:fld>
            <a:endParaRPr lang="en-GB"/>
          </a:p>
        </p:txBody>
      </p:sp>
      <p:sp>
        <p:nvSpPr>
          <p:cNvPr id="5" name="Rectangle 4"/>
          <p:cNvSpPr/>
          <p:nvPr/>
        </p:nvSpPr>
        <p:spPr>
          <a:xfrm>
            <a:off x="611560" y="1052736"/>
            <a:ext cx="6912768" cy="6032421"/>
          </a:xfrm>
          <a:prstGeom prst="rect">
            <a:avLst/>
          </a:prstGeom>
        </p:spPr>
        <p:txBody>
          <a:bodyPr wrap="square">
            <a:spAutoFit/>
          </a:bodyPr>
          <a:lstStyle/>
          <a:p>
            <a:r>
              <a:rPr lang="en-GB" sz="1600" dirty="0">
                <a:latin typeface="+mn-lt"/>
              </a:rPr>
              <a:t>About a week later, </a:t>
            </a:r>
            <a:r>
              <a:rPr lang="en-GB" sz="1600" dirty="0" smtClean="0">
                <a:latin typeface="+mn-lt"/>
              </a:rPr>
              <a:t>the </a:t>
            </a:r>
            <a:r>
              <a:rPr lang="en-GB" sz="1600" dirty="0">
                <a:latin typeface="+mn-lt"/>
              </a:rPr>
              <a:t>day before Child W8’s death, Father collected her from school on the Friday as usual; Child W8 looked forward to seeing her father.  </a:t>
            </a:r>
            <a:endParaRPr lang="en-GB" sz="1600" dirty="0" smtClean="0">
              <a:latin typeface="+mn-lt"/>
            </a:endParaRPr>
          </a:p>
          <a:p>
            <a:endParaRPr lang="en-GB" sz="1600" dirty="0" smtClean="0">
              <a:latin typeface="+mn-lt"/>
            </a:endParaRPr>
          </a:p>
          <a:p>
            <a:r>
              <a:rPr lang="en-GB" sz="1600" dirty="0" smtClean="0">
                <a:latin typeface="+mn-lt"/>
              </a:rPr>
              <a:t>On </a:t>
            </a:r>
            <a:r>
              <a:rPr lang="en-GB" sz="1600" dirty="0">
                <a:latin typeface="+mn-lt"/>
              </a:rPr>
              <a:t>the Saturday morning Mother agreed to Father’s request for Child W8 to stay with him until Sunday. On the Saturday evening, shortly after Father had posted a happy photo on Facebook of Child W8 eating pizza, Child W8 called her mother to ask her to collect her because her neck was hurting.  </a:t>
            </a:r>
            <a:endParaRPr lang="en-GB" sz="1600" dirty="0" smtClean="0">
              <a:latin typeface="+mn-lt"/>
            </a:endParaRPr>
          </a:p>
          <a:p>
            <a:endParaRPr lang="en-GB" sz="1600" dirty="0" smtClean="0">
              <a:latin typeface="+mn-lt"/>
            </a:endParaRPr>
          </a:p>
          <a:p>
            <a:r>
              <a:rPr lang="en-GB" sz="1600" dirty="0" smtClean="0">
                <a:latin typeface="+mn-lt"/>
              </a:rPr>
              <a:t>On </a:t>
            </a:r>
            <a:r>
              <a:rPr lang="en-GB" sz="1600" dirty="0">
                <a:latin typeface="+mn-lt"/>
              </a:rPr>
              <a:t>Mother’s arrival at the property, Child W8 was not ready.  When Mother did </a:t>
            </a:r>
            <a:r>
              <a:rPr lang="en-GB" sz="1600" dirty="0" smtClean="0">
                <a:latin typeface="+mn-lt"/>
              </a:rPr>
              <a:t>not </a:t>
            </a:r>
            <a:r>
              <a:rPr lang="en-GB" sz="1600" dirty="0">
                <a:latin typeface="+mn-lt"/>
              </a:rPr>
              <a:t>want to come in and wait, Father made a serious and credible threat to kill Mother. </a:t>
            </a:r>
            <a:endParaRPr lang="en-GB" sz="1600" dirty="0" smtClean="0">
              <a:latin typeface="+mn-lt"/>
            </a:endParaRPr>
          </a:p>
          <a:p>
            <a:endParaRPr lang="en-GB" sz="1600" dirty="0" smtClean="0">
              <a:latin typeface="+mn-lt"/>
            </a:endParaRPr>
          </a:p>
          <a:p>
            <a:r>
              <a:rPr lang="en-GB" sz="1600" dirty="0" smtClean="0">
                <a:latin typeface="+mn-lt"/>
              </a:rPr>
              <a:t>Having </a:t>
            </a:r>
            <a:r>
              <a:rPr lang="en-GB" sz="1600" dirty="0">
                <a:latin typeface="+mn-lt"/>
              </a:rPr>
              <a:t>failed to drag Mother into the address, Father closed the door.  Within minutes he had inflicted a fatal stab wound to Child W8’s chest and then stabbed himself in the abdomen. </a:t>
            </a:r>
            <a:endParaRPr lang="en-GB" sz="1600" dirty="0" smtClean="0">
              <a:latin typeface="+mn-lt"/>
            </a:endParaRPr>
          </a:p>
          <a:p>
            <a:endParaRPr lang="en-GB" sz="1600" dirty="0">
              <a:latin typeface="+mn-lt"/>
            </a:endParaRPr>
          </a:p>
          <a:p>
            <a:r>
              <a:rPr lang="en-GB" sz="1600" dirty="0" smtClean="0">
                <a:latin typeface="+mn-lt"/>
              </a:rPr>
              <a:t>Child </a:t>
            </a:r>
            <a:r>
              <a:rPr lang="en-GB" sz="1600" dirty="0">
                <a:latin typeface="+mn-lt"/>
              </a:rPr>
              <a:t>W8 died later in </a:t>
            </a:r>
            <a:r>
              <a:rPr lang="en-GB" sz="1600" dirty="0" smtClean="0">
                <a:latin typeface="+mn-lt"/>
              </a:rPr>
              <a:t>hospital.</a:t>
            </a:r>
          </a:p>
          <a:p>
            <a:endParaRPr lang="en-GB" sz="1600" dirty="0" smtClean="0">
              <a:latin typeface="+mn-lt"/>
            </a:endParaRPr>
          </a:p>
          <a:p>
            <a:r>
              <a:rPr lang="en-GB" sz="1600" dirty="0" smtClean="0">
                <a:latin typeface="+mn-lt"/>
              </a:rPr>
              <a:t>Father </a:t>
            </a:r>
            <a:r>
              <a:rPr lang="en-GB" sz="1600" dirty="0">
                <a:latin typeface="+mn-lt"/>
              </a:rPr>
              <a:t>had internal injuries which could have been fatal and required several weeks stay in hospital; the likelihood is that Father attempted suicide.  </a:t>
            </a:r>
          </a:p>
          <a:p>
            <a:r>
              <a:rPr lang="en-GB" dirty="0"/>
              <a:t> </a:t>
            </a:r>
          </a:p>
        </p:txBody>
      </p:sp>
    </p:spTree>
    <p:extLst>
      <p:ext uri="{BB962C8B-B14F-4D97-AF65-F5344CB8AC3E}">
        <p14:creationId xmlns:p14="http://schemas.microsoft.com/office/powerpoint/2010/main" val="718032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732061"/>
          </a:xfrm>
        </p:spPr>
        <p:txBody>
          <a:bodyPr/>
          <a:lstStyle/>
          <a:p>
            <a:r>
              <a:rPr lang="en-GB" dirty="0" smtClean="0"/>
              <a:t>Summary &amp; conclusions…</a:t>
            </a:r>
            <a:endParaRPr lang="en-GB" dirty="0"/>
          </a:p>
        </p:txBody>
      </p:sp>
      <p:sp>
        <p:nvSpPr>
          <p:cNvPr id="3" name="Content Placeholder 2"/>
          <p:cNvSpPr>
            <a:spLocks noGrp="1"/>
          </p:cNvSpPr>
          <p:nvPr>
            <p:ph idx="1"/>
          </p:nvPr>
        </p:nvSpPr>
        <p:spPr>
          <a:xfrm>
            <a:off x="457200" y="1196752"/>
            <a:ext cx="7239000" cy="5259611"/>
          </a:xfrm>
        </p:spPr>
        <p:txBody>
          <a:bodyPr/>
          <a:lstStyle/>
          <a:p>
            <a:pPr marL="0" indent="0">
              <a:buNone/>
            </a:pPr>
            <a:r>
              <a:rPr lang="en-GB" sz="2000" b="1" dirty="0" smtClean="0"/>
              <a:t>Murders </a:t>
            </a:r>
            <a:r>
              <a:rPr lang="en-GB" sz="2000" b="1" dirty="0"/>
              <a:t>of this kind </a:t>
            </a:r>
            <a:r>
              <a:rPr lang="en-GB" sz="2000" b="1" dirty="0" smtClean="0"/>
              <a:t>(Filicide) are </a:t>
            </a:r>
            <a:r>
              <a:rPr lang="en-GB" sz="2000" b="1" dirty="0"/>
              <a:t>very </a:t>
            </a:r>
            <a:r>
              <a:rPr lang="en-GB" sz="2000" b="1" dirty="0" smtClean="0"/>
              <a:t>rare, only </a:t>
            </a:r>
            <a:r>
              <a:rPr lang="en-GB" sz="2000" b="1" dirty="0"/>
              <a:t>with the benefit of hindsight </a:t>
            </a:r>
            <a:r>
              <a:rPr lang="en-GB" sz="2000" b="1" dirty="0" smtClean="0"/>
              <a:t>can some </a:t>
            </a:r>
            <a:r>
              <a:rPr lang="en-GB" sz="2000" b="1" dirty="0"/>
              <a:t>possible antecedents to the killing of Child W8 </a:t>
            </a:r>
            <a:r>
              <a:rPr lang="en-GB" sz="2000" b="1" dirty="0" smtClean="0"/>
              <a:t>be seen: </a:t>
            </a:r>
            <a:endParaRPr lang="en-GB" sz="2000" b="1" dirty="0"/>
          </a:p>
          <a:p>
            <a:r>
              <a:rPr lang="en-GB" sz="2000" b="1" i="1" dirty="0"/>
              <a:t>S</a:t>
            </a:r>
            <a:r>
              <a:rPr lang="en-GB" sz="2000" b="1" i="1" dirty="0" smtClean="0"/>
              <a:t>ocial </a:t>
            </a:r>
            <a:r>
              <a:rPr lang="en-GB" sz="2000" b="1" i="1" dirty="0"/>
              <a:t>care record </a:t>
            </a:r>
            <a:r>
              <a:rPr lang="en-GB" sz="2000" dirty="0" smtClean="0"/>
              <a:t>of </a:t>
            </a:r>
            <a:r>
              <a:rPr lang="en-GB" sz="2000" dirty="0"/>
              <a:t>2012 </a:t>
            </a:r>
            <a:r>
              <a:rPr lang="en-GB" sz="2000" u="sng" dirty="0"/>
              <a:t>does not </a:t>
            </a:r>
            <a:r>
              <a:rPr lang="en-GB" sz="2000" dirty="0"/>
              <a:t>include significant details about the nature of the domestic </a:t>
            </a:r>
            <a:r>
              <a:rPr lang="en-GB" sz="2000" dirty="0" smtClean="0"/>
              <a:t>abuse (DA). </a:t>
            </a:r>
          </a:p>
          <a:p>
            <a:r>
              <a:rPr lang="en-GB" sz="2000" b="1" i="1" dirty="0" smtClean="0"/>
              <a:t>Initial </a:t>
            </a:r>
            <a:r>
              <a:rPr lang="en-GB" sz="2000" b="1" i="1" dirty="0"/>
              <a:t>Assessment </a:t>
            </a:r>
            <a:r>
              <a:rPr lang="en-GB" sz="2000" u="sng" dirty="0" smtClean="0"/>
              <a:t>was </a:t>
            </a:r>
            <a:r>
              <a:rPr lang="en-GB" sz="2000" u="sng" dirty="0"/>
              <a:t>not </a:t>
            </a:r>
            <a:r>
              <a:rPr lang="en-GB" sz="2000" dirty="0"/>
              <a:t>sufficiently comprehensive in exploring the dynamics of the domestic abuse and potential risks to both Mother and children especially Sibling 2. </a:t>
            </a:r>
            <a:endParaRPr lang="en-GB" sz="2000" dirty="0" smtClean="0"/>
          </a:p>
          <a:p>
            <a:r>
              <a:rPr lang="en-GB" sz="2000" b="1" i="1" dirty="0" smtClean="0"/>
              <a:t>Initial Assessment </a:t>
            </a:r>
            <a:r>
              <a:rPr lang="en-GB" sz="2000" u="sng" dirty="0" smtClean="0"/>
              <a:t>did not </a:t>
            </a:r>
            <a:r>
              <a:rPr lang="en-GB" sz="2000" dirty="0" smtClean="0"/>
              <a:t>ensure </a:t>
            </a:r>
            <a:r>
              <a:rPr lang="en-GB" sz="2000" dirty="0"/>
              <a:t>that </a:t>
            </a:r>
            <a:r>
              <a:rPr lang="en-GB" sz="2000" dirty="0" smtClean="0"/>
              <a:t>the parents </a:t>
            </a:r>
            <a:r>
              <a:rPr lang="en-GB" sz="2000" dirty="0"/>
              <a:t>had information about the impact </a:t>
            </a:r>
            <a:r>
              <a:rPr lang="en-GB" sz="2000" dirty="0" smtClean="0"/>
              <a:t>of DA on </a:t>
            </a:r>
            <a:r>
              <a:rPr lang="en-GB" sz="2000" dirty="0"/>
              <a:t>children and that Mother had the necessary information and support to manage the intended separation. </a:t>
            </a:r>
            <a:endParaRPr lang="en-GB" sz="2000" dirty="0" smtClean="0"/>
          </a:p>
          <a:p>
            <a:r>
              <a:rPr lang="en-GB" sz="2000" b="1" i="1" dirty="0" smtClean="0"/>
              <a:t>Health </a:t>
            </a:r>
            <a:r>
              <a:rPr lang="en-GB" sz="2000" b="1" i="1" dirty="0"/>
              <a:t>agencies </a:t>
            </a:r>
            <a:r>
              <a:rPr lang="en-GB" sz="2000" u="sng" dirty="0"/>
              <a:t>were </a:t>
            </a:r>
            <a:r>
              <a:rPr lang="en-GB" sz="2000" u="sng" dirty="0" smtClean="0"/>
              <a:t>not </a:t>
            </a:r>
            <a:r>
              <a:rPr lang="en-GB" sz="2000" dirty="0"/>
              <a:t>sufficiently proactive in making enquiries about Mother’s safety during pregnancy and after the domestic abuse came to light.  </a:t>
            </a:r>
          </a:p>
          <a:p>
            <a:endParaRPr lang="en-GB" sz="2000" dirty="0"/>
          </a:p>
        </p:txBody>
      </p:sp>
      <p:sp>
        <p:nvSpPr>
          <p:cNvPr id="4" name="Footer Placeholder 3"/>
          <p:cNvSpPr>
            <a:spLocks noGrp="1"/>
          </p:cNvSpPr>
          <p:nvPr>
            <p:ph type="ftr" sz="quarter" idx="11"/>
          </p:nvPr>
        </p:nvSpPr>
        <p:spPr/>
        <p:txBody>
          <a:bodyPr/>
          <a:lstStyle/>
          <a:p>
            <a:pPr>
              <a:defRPr/>
            </a:pPr>
            <a:r>
              <a:rPr lang="en-GB" smtClean="0"/>
              <a:t>Better Together for Children</a:t>
            </a:r>
            <a:endParaRPr lang="en-GB"/>
          </a:p>
        </p:txBody>
      </p:sp>
      <p:sp>
        <p:nvSpPr>
          <p:cNvPr id="5" name="Slide Number Placeholder 4"/>
          <p:cNvSpPr>
            <a:spLocks noGrp="1"/>
          </p:cNvSpPr>
          <p:nvPr>
            <p:ph type="sldNum" sz="quarter" idx="12"/>
          </p:nvPr>
        </p:nvSpPr>
        <p:spPr/>
        <p:txBody>
          <a:bodyPr/>
          <a:lstStyle/>
          <a:p>
            <a:pPr>
              <a:defRPr/>
            </a:pPr>
            <a:fld id="{F480F345-3F18-46FA-849E-E28FFBA2246A}" type="slidenum">
              <a:rPr lang="en-GB" smtClean="0"/>
              <a:pPr>
                <a:defRPr/>
              </a:pPr>
              <a:t>11</a:t>
            </a:fld>
            <a:endParaRPr lang="en-GB"/>
          </a:p>
        </p:txBody>
      </p:sp>
    </p:spTree>
    <p:extLst>
      <p:ext uri="{BB962C8B-B14F-4D97-AF65-F5344CB8AC3E}">
        <p14:creationId xmlns:p14="http://schemas.microsoft.com/office/powerpoint/2010/main" val="2203916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PRACTICE ……</a:t>
            </a:r>
            <a:endParaRPr lang="en-GB" dirty="0"/>
          </a:p>
        </p:txBody>
      </p:sp>
      <p:sp>
        <p:nvSpPr>
          <p:cNvPr id="3" name="Content Placeholder 2"/>
          <p:cNvSpPr>
            <a:spLocks noGrp="1"/>
          </p:cNvSpPr>
          <p:nvPr>
            <p:ph idx="1"/>
          </p:nvPr>
        </p:nvSpPr>
        <p:spPr/>
        <p:txBody>
          <a:bodyPr/>
          <a:lstStyle/>
          <a:p>
            <a:pPr marL="0" indent="0">
              <a:buNone/>
            </a:pPr>
            <a:r>
              <a:rPr lang="en-GB" sz="1800" b="1" dirty="0"/>
              <a:t>A number of positive interventions </a:t>
            </a:r>
            <a:r>
              <a:rPr lang="en-GB" sz="1800" b="1" dirty="0" smtClean="0"/>
              <a:t>were noted:</a:t>
            </a:r>
          </a:p>
          <a:p>
            <a:pPr>
              <a:buFont typeface="Courier New" panose="02070309020205020404" pitchFamily="49" charset="0"/>
              <a:buChar char="o"/>
            </a:pPr>
            <a:r>
              <a:rPr lang="en-GB" sz="1800" dirty="0" smtClean="0"/>
              <a:t>In </a:t>
            </a:r>
            <a:r>
              <a:rPr lang="en-GB" sz="1800" dirty="0"/>
              <a:t>both cases when the Domestic Abuse was reported to the police Father was arrested and cautioned and information shared with Children’s Social Care </a:t>
            </a:r>
            <a:endParaRPr lang="en-GB" sz="1800" dirty="0" smtClean="0"/>
          </a:p>
          <a:p>
            <a:pPr>
              <a:buFont typeface="Courier New" panose="02070309020205020404" pitchFamily="49" charset="0"/>
              <a:buChar char="o"/>
            </a:pPr>
            <a:endParaRPr lang="en-GB" sz="1800" dirty="0" smtClean="0"/>
          </a:p>
          <a:p>
            <a:pPr>
              <a:buFont typeface="Courier New" panose="02070309020205020404" pitchFamily="49" charset="0"/>
              <a:buChar char="o"/>
            </a:pPr>
            <a:r>
              <a:rPr lang="en-GB" sz="1800" dirty="0" smtClean="0"/>
              <a:t>Children’s </a:t>
            </a:r>
            <a:r>
              <a:rPr lang="en-GB" sz="1800" dirty="0"/>
              <a:t>centre had a good range of welcoming and accessible universal programmes and involved parents as volunteers </a:t>
            </a:r>
            <a:endParaRPr lang="en-GB" sz="1800" dirty="0" smtClean="0"/>
          </a:p>
          <a:p>
            <a:pPr>
              <a:buFont typeface="Courier New" panose="02070309020205020404" pitchFamily="49" charset="0"/>
              <a:buChar char="o"/>
            </a:pPr>
            <a:endParaRPr lang="en-GB" sz="1800" dirty="0" smtClean="0"/>
          </a:p>
          <a:p>
            <a:pPr>
              <a:buFont typeface="Courier New" panose="02070309020205020404" pitchFamily="49" charset="0"/>
              <a:buChar char="o"/>
            </a:pPr>
            <a:r>
              <a:rPr lang="en-GB" sz="1800" dirty="0" smtClean="0"/>
              <a:t>The </a:t>
            </a:r>
            <a:r>
              <a:rPr lang="en-GB" sz="1800" dirty="0"/>
              <a:t>health visitor contacted Children’s Social Care to find out the outcome of the assessment. </a:t>
            </a:r>
            <a:endParaRPr lang="en-GB" sz="1800" dirty="0" smtClean="0"/>
          </a:p>
          <a:p>
            <a:pPr>
              <a:buFont typeface="Courier New" panose="02070309020205020404" pitchFamily="49" charset="0"/>
              <a:buChar char="o"/>
            </a:pPr>
            <a:endParaRPr lang="en-GB" sz="1800" dirty="0" smtClean="0"/>
          </a:p>
          <a:p>
            <a:pPr>
              <a:buFont typeface="Courier New" panose="02070309020205020404" pitchFamily="49" charset="0"/>
              <a:buChar char="o"/>
            </a:pPr>
            <a:r>
              <a:rPr lang="en-GB" sz="1800" dirty="0"/>
              <a:t>The family and the school </a:t>
            </a:r>
            <a:r>
              <a:rPr lang="en-GB" sz="1800" dirty="0" smtClean="0"/>
              <a:t>they </a:t>
            </a:r>
            <a:r>
              <a:rPr lang="en-GB" sz="1800" dirty="0"/>
              <a:t>attended were offered prompt support after the </a:t>
            </a:r>
            <a:r>
              <a:rPr lang="en-GB" sz="1800" dirty="0" smtClean="0"/>
              <a:t>murder. </a:t>
            </a:r>
            <a:r>
              <a:rPr lang="en-GB" sz="1800" dirty="0"/>
              <a:t>Mother told this review she was appreciative of the support and way it was being tailored sensitively to the on-going needs of both herself and Child W8’s siblings </a:t>
            </a:r>
          </a:p>
          <a:p>
            <a:pPr>
              <a:buFont typeface="Courier New" panose="02070309020205020404" pitchFamily="49" charset="0"/>
              <a:buChar char="o"/>
            </a:pPr>
            <a:r>
              <a:rPr lang="en-GB" sz="2000" dirty="0"/>
              <a:t> </a:t>
            </a:r>
          </a:p>
        </p:txBody>
      </p:sp>
      <p:sp>
        <p:nvSpPr>
          <p:cNvPr id="4" name="Footer Placeholder 3"/>
          <p:cNvSpPr>
            <a:spLocks noGrp="1"/>
          </p:cNvSpPr>
          <p:nvPr>
            <p:ph type="ftr" sz="quarter" idx="11"/>
          </p:nvPr>
        </p:nvSpPr>
        <p:spPr/>
        <p:txBody>
          <a:bodyPr/>
          <a:lstStyle/>
          <a:p>
            <a:pPr>
              <a:defRPr/>
            </a:pPr>
            <a:r>
              <a:rPr lang="en-GB" smtClean="0"/>
              <a:t>Better Together for Children</a:t>
            </a:r>
            <a:endParaRPr lang="en-GB"/>
          </a:p>
        </p:txBody>
      </p:sp>
      <p:sp>
        <p:nvSpPr>
          <p:cNvPr id="5" name="Slide Number Placeholder 4"/>
          <p:cNvSpPr>
            <a:spLocks noGrp="1"/>
          </p:cNvSpPr>
          <p:nvPr>
            <p:ph type="sldNum" sz="quarter" idx="12"/>
          </p:nvPr>
        </p:nvSpPr>
        <p:spPr/>
        <p:txBody>
          <a:bodyPr/>
          <a:lstStyle/>
          <a:p>
            <a:pPr>
              <a:defRPr/>
            </a:pPr>
            <a:fld id="{F480F345-3F18-46FA-849E-E28FFBA2246A}" type="slidenum">
              <a:rPr lang="en-GB" smtClean="0"/>
              <a:pPr>
                <a:defRPr/>
              </a:pPr>
              <a:t>12</a:t>
            </a:fld>
            <a:endParaRPr lang="en-GB"/>
          </a:p>
        </p:txBody>
      </p:sp>
    </p:spTree>
    <p:extLst>
      <p:ext uri="{BB962C8B-B14F-4D97-AF65-F5344CB8AC3E}">
        <p14:creationId xmlns:p14="http://schemas.microsoft.com/office/powerpoint/2010/main" val="2268205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 …</a:t>
            </a:r>
            <a:endParaRPr lang="en-GB" dirty="0"/>
          </a:p>
        </p:txBody>
      </p:sp>
      <p:sp>
        <p:nvSpPr>
          <p:cNvPr id="3" name="Content Placeholder 2"/>
          <p:cNvSpPr>
            <a:spLocks noGrp="1"/>
          </p:cNvSpPr>
          <p:nvPr>
            <p:ph idx="1"/>
          </p:nvPr>
        </p:nvSpPr>
        <p:spPr/>
        <p:txBody>
          <a:bodyPr/>
          <a:lstStyle/>
          <a:p>
            <a:pPr marL="0" indent="0">
              <a:buNone/>
            </a:pPr>
            <a:r>
              <a:rPr lang="en-GB" sz="2000" b="1" dirty="0"/>
              <a:t>Recommendation 1 </a:t>
            </a:r>
          </a:p>
          <a:p>
            <a:r>
              <a:rPr lang="en-GB" sz="2000" dirty="0"/>
              <a:t>That WSCB seeks evidence that practitioners show </a:t>
            </a:r>
            <a:r>
              <a:rPr lang="en-GB" sz="2000" dirty="0">
                <a:solidFill>
                  <a:schemeClr val="tx2">
                    <a:lumMod val="50000"/>
                  </a:schemeClr>
                </a:solidFill>
              </a:rPr>
              <a:t>professional curiosity </a:t>
            </a:r>
            <a:r>
              <a:rPr lang="en-GB" sz="2000" dirty="0"/>
              <a:t>and are competent in working with families where domestic abuse is a feature; in particular that practitioners </a:t>
            </a:r>
            <a:r>
              <a:rPr lang="en-GB" sz="2000" dirty="0">
                <a:solidFill>
                  <a:schemeClr val="tx2">
                    <a:lumMod val="50000"/>
                  </a:schemeClr>
                </a:solidFill>
              </a:rPr>
              <a:t>understand, identify </a:t>
            </a:r>
            <a:r>
              <a:rPr lang="en-GB" sz="2000" dirty="0" smtClean="0">
                <a:solidFill>
                  <a:schemeClr val="tx2">
                    <a:lumMod val="50000"/>
                  </a:schemeClr>
                </a:solidFill>
              </a:rPr>
              <a:t>and </a:t>
            </a:r>
            <a:r>
              <a:rPr lang="en-GB" sz="2000" dirty="0">
                <a:solidFill>
                  <a:schemeClr val="tx2">
                    <a:lumMod val="50000"/>
                  </a:schemeClr>
                </a:solidFill>
              </a:rPr>
              <a:t>record </a:t>
            </a:r>
            <a:r>
              <a:rPr lang="en-GB" sz="2000" dirty="0"/>
              <a:t>the nature of the domestic abuse and risks to children in referrals and assessments and take steps to ensure victims subsequently have </a:t>
            </a:r>
            <a:r>
              <a:rPr lang="en-GB" sz="2000" dirty="0">
                <a:solidFill>
                  <a:schemeClr val="tx2">
                    <a:lumMod val="50000"/>
                  </a:schemeClr>
                </a:solidFill>
              </a:rPr>
              <a:t>adequate support </a:t>
            </a:r>
            <a:r>
              <a:rPr lang="en-GB" sz="2000" dirty="0"/>
              <a:t>in keeping themselves and their children safe.   </a:t>
            </a:r>
          </a:p>
          <a:p>
            <a:pPr marL="0" indent="0">
              <a:buNone/>
            </a:pPr>
            <a:r>
              <a:rPr lang="en-GB" sz="2000" b="1" dirty="0"/>
              <a:t>Recommendation 2 </a:t>
            </a:r>
          </a:p>
          <a:p>
            <a:r>
              <a:rPr lang="en-GB" sz="2000" dirty="0"/>
              <a:t>WSCB considers how best to raise awareness about the </a:t>
            </a:r>
            <a:r>
              <a:rPr lang="en-GB" sz="2000" dirty="0">
                <a:solidFill>
                  <a:schemeClr val="tx2">
                    <a:lumMod val="50000"/>
                  </a:schemeClr>
                </a:solidFill>
              </a:rPr>
              <a:t>increased risks of violence </a:t>
            </a:r>
            <a:r>
              <a:rPr lang="en-GB" sz="2000" dirty="0"/>
              <a:t>at the point of leaving an abusive relationship and on discovery of a new relationship.    </a:t>
            </a:r>
          </a:p>
          <a:p>
            <a:pPr marL="0" indent="0">
              <a:buNone/>
            </a:pPr>
            <a:endParaRPr lang="en-GB" sz="2000" dirty="0"/>
          </a:p>
        </p:txBody>
      </p:sp>
      <p:sp>
        <p:nvSpPr>
          <p:cNvPr id="4" name="Footer Placeholder 3"/>
          <p:cNvSpPr>
            <a:spLocks noGrp="1"/>
          </p:cNvSpPr>
          <p:nvPr>
            <p:ph type="ftr" sz="quarter" idx="11"/>
          </p:nvPr>
        </p:nvSpPr>
        <p:spPr/>
        <p:txBody>
          <a:bodyPr/>
          <a:lstStyle/>
          <a:p>
            <a:pPr>
              <a:defRPr/>
            </a:pPr>
            <a:r>
              <a:rPr lang="en-GB" smtClean="0"/>
              <a:t>Better Together for Children</a:t>
            </a:r>
            <a:endParaRPr lang="en-GB"/>
          </a:p>
        </p:txBody>
      </p:sp>
      <p:sp>
        <p:nvSpPr>
          <p:cNvPr id="5" name="Slide Number Placeholder 4"/>
          <p:cNvSpPr>
            <a:spLocks noGrp="1"/>
          </p:cNvSpPr>
          <p:nvPr>
            <p:ph type="sldNum" sz="quarter" idx="12"/>
          </p:nvPr>
        </p:nvSpPr>
        <p:spPr/>
        <p:txBody>
          <a:bodyPr/>
          <a:lstStyle/>
          <a:p>
            <a:pPr>
              <a:defRPr/>
            </a:pPr>
            <a:fld id="{F480F345-3F18-46FA-849E-E28FFBA2246A}" type="slidenum">
              <a:rPr lang="en-GB" smtClean="0"/>
              <a:pPr>
                <a:defRPr/>
              </a:pPr>
              <a:t>13</a:t>
            </a:fld>
            <a:endParaRPr lang="en-GB"/>
          </a:p>
        </p:txBody>
      </p:sp>
    </p:spTree>
    <p:extLst>
      <p:ext uri="{BB962C8B-B14F-4D97-AF65-F5344CB8AC3E}">
        <p14:creationId xmlns:p14="http://schemas.microsoft.com/office/powerpoint/2010/main" val="2188212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7239000" cy="5547016"/>
          </a:xfrm>
        </p:spPr>
        <p:txBody>
          <a:bodyPr>
            <a:normAutofit/>
          </a:bodyPr>
          <a:lstStyle/>
          <a:p>
            <a:pPr marL="274320" indent="-274320" algn="ctr" fontAlgn="auto">
              <a:spcAft>
                <a:spcPts val="0"/>
              </a:spcAft>
              <a:buFont typeface="Wingdings 2"/>
              <a:buNone/>
              <a:defRPr/>
            </a:pPr>
            <a:r>
              <a:rPr lang="en-GB"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Safeguarding Children is everyone's business</a:t>
            </a:r>
            <a:r>
              <a:rPr lang="en-GB" sz="5400" dirty="0" smtClean="0">
                <a:solidFill>
                  <a:srgbClr val="FF0000"/>
                </a:solidFill>
              </a:rPr>
              <a:t> </a:t>
            </a:r>
          </a:p>
          <a:p>
            <a:pPr marL="274320" indent="-274320" algn="ctr" fontAlgn="auto">
              <a:spcAft>
                <a:spcPts val="0"/>
              </a:spcAft>
              <a:buFont typeface="Wingdings 2"/>
              <a:buNone/>
              <a:defRPr/>
            </a:pPr>
            <a:endParaRPr lang="en-GB" sz="5400" b="1" dirty="0" smtClean="0">
              <a:solidFill>
                <a:srgbClr val="FF0000"/>
              </a:solidFill>
              <a:latin typeface="Calibri Light" pitchFamily="34" charset="0"/>
            </a:endParaRPr>
          </a:p>
          <a:p>
            <a:pPr marL="274320" indent="-274320" algn="ctr" fontAlgn="auto">
              <a:spcAft>
                <a:spcPts val="0"/>
              </a:spcAft>
              <a:buFont typeface="Wingdings 2"/>
              <a:buNone/>
              <a:defRPr/>
            </a:pPr>
            <a:endParaRPr lang="en-GB" sz="5400" b="1" dirty="0" smtClean="0">
              <a:solidFill>
                <a:srgbClr val="FF0000"/>
              </a:solidFill>
              <a:latin typeface="Calibri Light" pitchFamily="34" charset="0"/>
            </a:endParaRPr>
          </a:p>
          <a:p>
            <a:pPr marL="274320" indent="-274320" algn="ctr" fontAlgn="auto">
              <a:spcAft>
                <a:spcPts val="0"/>
              </a:spcAft>
              <a:buFont typeface="Wingdings 2"/>
              <a:buNone/>
              <a:defRPr/>
            </a:pPr>
            <a:endParaRPr lang="en-GB"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marL="274320" indent="-274320" algn="ctr" fontAlgn="auto">
              <a:spcAft>
                <a:spcPts val="0"/>
              </a:spcAft>
              <a:buFont typeface="Wingdings 2"/>
              <a:buNone/>
              <a:defRPr/>
            </a:pPr>
            <a:endParaRPr lang="en-GB"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marL="274320" indent="-274320" algn="ctr" fontAlgn="auto">
              <a:spcAft>
                <a:spcPts val="0"/>
              </a:spcAft>
              <a:buFont typeface="Wingdings 2"/>
              <a:buNone/>
              <a:defRPr/>
            </a:pPr>
            <a:endParaRPr lang="en-GB"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9155"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620451E8-88BF-4DD5-A820-AD5502F23B1D}" type="slidenum">
              <a:rPr lang="en-GB"/>
              <a:pPr/>
              <a:t>14</a:t>
            </a:fld>
            <a:endParaRPr lang="en-GB"/>
          </a:p>
        </p:txBody>
      </p:sp>
      <p:pic>
        <p:nvPicPr>
          <p:cNvPr id="5" name="Picture 4" descr="logo.png"/>
          <p:cNvPicPr>
            <a:picLocks noChangeAspect="1"/>
          </p:cNvPicPr>
          <p:nvPr/>
        </p:nvPicPr>
        <p:blipFill>
          <a:blip r:embed="rId3" cstate="print"/>
          <a:stretch>
            <a:fillRect/>
          </a:stretch>
        </p:blipFill>
        <p:spPr>
          <a:xfrm>
            <a:off x="3275856" y="3573016"/>
            <a:ext cx="1800200" cy="1602704"/>
          </a:xfrm>
          <a:prstGeom prst="roundRect">
            <a:avLst>
              <a:gd name="adj" fmla="val 16667"/>
            </a:avLst>
          </a:prstGeom>
          <a:ln>
            <a:noFill/>
          </a:ln>
          <a:effectLst>
            <a:glow rad="228600">
              <a:schemeClr val="accent5">
                <a:satMod val="175000"/>
                <a:alpha val="40000"/>
              </a:schemeClr>
            </a:glow>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9157" name="Footer Placeholder 5"/>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pPr algn="l"/>
            <a:r>
              <a:rPr lang="en-GB" sz="1200"/>
              <a:t>Better Together for Children</a:t>
            </a:r>
          </a:p>
        </p:txBody>
      </p:sp>
      <p:pic>
        <p:nvPicPr>
          <p:cNvPr id="7" name="Picture 6" descr="logo.png"/>
          <p:cNvPicPr>
            <a:picLocks noChangeAspect="1"/>
          </p:cNvPicPr>
          <p:nvPr/>
        </p:nvPicPr>
        <p:blipFill>
          <a:blip r:embed="rId3" cstate="print"/>
          <a:stretch>
            <a:fillRect/>
          </a:stretch>
        </p:blipFill>
        <p:spPr>
          <a:xfrm>
            <a:off x="8279904" y="548680"/>
            <a:ext cx="758353" cy="648072"/>
          </a:xfrm>
          <a:prstGeom prst="roundRect">
            <a:avLst>
              <a:gd name="adj" fmla="val 16667"/>
            </a:avLst>
          </a:prstGeom>
          <a:ln>
            <a:noFill/>
          </a:ln>
          <a:effectLst>
            <a:glow rad="228600">
              <a:schemeClr val="accent5">
                <a:satMod val="175000"/>
                <a:alpha val="40000"/>
              </a:schemeClr>
            </a:glow>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57200" y="2636912"/>
            <a:ext cx="7239000" cy="3819450"/>
          </a:xfrm>
        </p:spPr>
        <p:txBody>
          <a:bodyPr/>
          <a:lstStyle/>
          <a:p>
            <a:pPr>
              <a:buClrTx/>
              <a:buFont typeface="Wingdings" panose="05000000000000000000" pitchFamily="2" charset="2"/>
              <a:buChar char="v"/>
            </a:pPr>
            <a:r>
              <a:rPr lang="en-GB" sz="3600" dirty="0" smtClean="0">
                <a:latin typeface="Calibri Light" pitchFamily="34" charset="0"/>
              </a:rPr>
              <a:t>Fire Drill</a:t>
            </a:r>
          </a:p>
          <a:p>
            <a:pPr>
              <a:buClrTx/>
              <a:buFont typeface="Wingdings" panose="05000000000000000000" pitchFamily="2" charset="2"/>
              <a:buChar char="v"/>
            </a:pPr>
            <a:r>
              <a:rPr lang="en-GB" sz="3600" dirty="0" smtClean="0">
                <a:latin typeface="Calibri Light" pitchFamily="34" charset="0"/>
              </a:rPr>
              <a:t>Toilets </a:t>
            </a:r>
          </a:p>
          <a:p>
            <a:pPr>
              <a:buClrTx/>
              <a:buFont typeface="Wingdings" panose="05000000000000000000" pitchFamily="2" charset="2"/>
              <a:buChar char="v"/>
            </a:pPr>
            <a:r>
              <a:rPr lang="en-GB" sz="3600" dirty="0" smtClean="0">
                <a:latin typeface="Calibri Light" pitchFamily="34" charset="0"/>
              </a:rPr>
              <a:t>Mobile phones/electronic devices</a:t>
            </a:r>
          </a:p>
          <a:p>
            <a:pPr>
              <a:buClrTx/>
              <a:buFont typeface="Wingdings" panose="05000000000000000000" pitchFamily="2" charset="2"/>
              <a:buChar char="v"/>
            </a:pPr>
            <a:r>
              <a:rPr lang="en-GB" sz="3600" dirty="0" smtClean="0">
                <a:latin typeface="Calibri Light" pitchFamily="34" charset="0"/>
              </a:rPr>
              <a:t>Evaluation Form</a:t>
            </a:r>
          </a:p>
        </p:txBody>
      </p:sp>
      <p:sp>
        <p:nvSpPr>
          <p:cNvPr id="9220"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3370D583-8367-4E78-8D89-B1CFE147CD1E}" type="slidenum">
              <a:rPr lang="en-GB"/>
              <a:pPr/>
              <a:t>2</a:t>
            </a:fld>
            <a:endParaRPr lang="en-GB"/>
          </a:p>
        </p:txBody>
      </p:sp>
      <p:pic>
        <p:nvPicPr>
          <p:cNvPr id="6" name="Picture 5" descr="logo.png"/>
          <p:cNvPicPr>
            <a:picLocks noChangeAspect="1"/>
          </p:cNvPicPr>
          <p:nvPr/>
        </p:nvPicPr>
        <p:blipFill>
          <a:blip r:embed="rId3" cstate="print"/>
          <a:stretch>
            <a:fillRect/>
          </a:stretch>
        </p:blipFill>
        <p:spPr>
          <a:xfrm>
            <a:off x="8279904" y="548680"/>
            <a:ext cx="758353" cy="648072"/>
          </a:xfrm>
          <a:prstGeom prst="roundRect">
            <a:avLst>
              <a:gd name="adj" fmla="val 16667"/>
            </a:avLst>
          </a:prstGeom>
          <a:ln>
            <a:noFill/>
          </a:ln>
          <a:effectLst>
            <a:glow rad="228600">
              <a:schemeClr val="accent5">
                <a:satMod val="175000"/>
                <a:alpha val="40000"/>
              </a:schemeClr>
            </a:glow>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222" name="Footer Placeholder 6"/>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GB"/>
              <a:t>Better Together for Children</a:t>
            </a:r>
          </a:p>
        </p:txBody>
      </p:sp>
      <p:graphicFrame>
        <p:nvGraphicFramePr>
          <p:cNvPr id="8" name="Diagram 7"/>
          <p:cNvGraphicFramePr/>
          <p:nvPr/>
        </p:nvGraphicFramePr>
        <p:xfrm>
          <a:off x="-252536" y="116632"/>
          <a:ext cx="8532440" cy="1800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57200" y="1988840"/>
            <a:ext cx="7283152" cy="4536504"/>
          </a:xfrm>
        </p:spPr>
        <p:txBody>
          <a:bodyPr/>
          <a:lstStyle/>
          <a:p>
            <a:pPr>
              <a:buClrTx/>
              <a:buFont typeface="Wingdings" panose="05000000000000000000" pitchFamily="2" charset="2"/>
              <a:buChar char="v"/>
            </a:pPr>
            <a:r>
              <a:rPr lang="en-GB" sz="2000" b="1" dirty="0" smtClean="0">
                <a:latin typeface="Calibri" pitchFamily="34" charset="0"/>
              </a:rPr>
              <a:t>Confidentiality – no guarantees </a:t>
            </a:r>
          </a:p>
          <a:p>
            <a:pPr>
              <a:buClrTx/>
              <a:buFont typeface="Wingdings" panose="05000000000000000000" pitchFamily="2" charset="2"/>
              <a:buChar char="v"/>
            </a:pPr>
            <a:endParaRPr lang="en-GB" sz="2000" b="1" dirty="0" smtClean="0">
              <a:latin typeface="Calibri" pitchFamily="34" charset="0"/>
            </a:endParaRPr>
          </a:p>
          <a:p>
            <a:pPr>
              <a:buClrTx/>
              <a:buFont typeface="Wingdings" panose="05000000000000000000" pitchFamily="2" charset="2"/>
              <a:buChar char="v"/>
            </a:pPr>
            <a:r>
              <a:rPr lang="en-GB" sz="2000" b="1" dirty="0" smtClean="0">
                <a:latin typeface="Calibri" pitchFamily="34" charset="0"/>
              </a:rPr>
              <a:t>Sensitive material and discussions </a:t>
            </a:r>
          </a:p>
          <a:p>
            <a:pPr>
              <a:buClrTx/>
              <a:buFont typeface="Wingdings" panose="05000000000000000000" pitchFamily="2" charset="2"/>
              <a:buChar char="v"/>
            </a:pPr>
            <a:endParaRPr lang="en-GB" sz="2000" b="1" dirty="0" smtClean="0">
              <a:latin typeface="Calibri" pitchFamily="34" charset="0"/>
            </a:endParaRPr>
          </a:p>
          <a:p>
            <a:pPr>
              <a:buClrTx/>
              <a:buFont typeface="Wingdings" panose="05000000000000000000" pitchFamily="2" charset="2"/>
              <a:buChar char="v"/>
            </a:pPr>
            <a:r>
              <a:rPr lang="en-GB" sz="2000" b="1" dirty="0" smtClean="0">
                <a:latin typeface="Calibri" pitchFamily="34" charset="0"/>
              </a:rPr>
              <a:t>Participation</a:t>
            </a:r>
          </a:p>
          <a:p>
            <a:pPr>
              <a:buClrTx/>
              <a:buFont typeface="Wingdings" panose="05000000000000000000" pitchFamily="2" charset="2"/>
              <a:buChar char="v"/>
            </a:pPr>
            <a:endParaRPr lang="en-GB" sz="2000" b="1" dirty="0" smtClean="0">
              <a:latin typeface="Calibri" pitchFamily="34" charset="0"/>
            </a:endParaRPr>
          </a:p>
          <a:p>
            <a:pPr>
              <a:buClrTx/>
              <a:buFont typeface="Wingdings" panose="05000000000000000000" pitchFamily="2" charset="2"/>
              <a:buChar char="v"/>
            </a:pPr>
            <a:r>
              <a:rPr lang="en-GB" sz="2000" b="1" dirty="0" smtClean="0">
                <a:latin typeface="Calibri" pitchFamily="34" charset="0"/>
              </a:rPr>
              <a:t>Space </a:t>
            </a:r>
          </a:p>
          <a:p>
            <a:pPr>
              <a:buClrTx/>
              <a:buFont typeface="Wingdings" panose="05000000000000000000" pitchFamily="2" charset="2"/>
              <a:buChar char="v"/>
            </a:pPr>
            <a:endParaRPr lang="en-GB" sz="2000" b="1" dirty="0" smtClean="0">
              <a:latin typeface="Calibri" pitchFamily="34" charset="0"/>
            </a:endParaRPr>
          </a:p>
          <a:p>
            <a:pPr>
              <a:buClrTx/>
              <a:buFont typeface="Wingdings" panose="05000000000000000000" pitchFamily="2" charset="2"/>
              <a:buChar char="v"/>
            </a:pPr>
            <a:r>
              <a:rPr lang="en-GB" sz="2000" b="1" dirty="0" smtClean="0">
                <a:latin typeface="Calibri" pitchFamily="34" charset="0"/>
              </a:rPr>
              <a:t>Questions </a:t>
            </a:r>
          </a:p>
          <a:p>
            <a:pPr>
              <a:buClrTx/>
              <a:buFont typeface="Wingdings" panose="05000000000000000000" pitchFamily="2" charset="2"/>
              <a:buChar char="v"/>
            </a:pPr>
            <a:endParaRPr lang="en-GB" sz="2000" b="1" dirty="0" smtClean="0">
              <a:latin typeface="Calibri" pitchFamily="34" charset="0"/>
            </a:endParaRPr>
          </a:p>
          <a:p>
            <a:pPr>
              <a:buClrTx/>
              <a:buFont typeface="Wingdings" panose="05000000000000000000" pitchFamily="2" charset="2"/>
              <a:buChar char="v"/>
            </a:pPr>
            <a:r>
              <a:rPr lang="en-GB" sz="2000" b="1" dirty="0" smtClean="0">
                <a:latin typeface="Calibri" pitchFamily="34" charset="0"/>
              </a:rPr>
              <a:t>After the session</a:t>
            </a:r>
          </a:p>
          <a:p>
            <a:endParaRPr lang="en-GB" dirty="0" smtClean="0"/>
          </a:p>
          <a:p>
            <a:endParaRPr lang="en-GB" dirty="0" smtClean="0"/>
          </a:p>
          <a:p>
            <a:endParaRPr lang="en-GB" dirty="0" smtClean="0"/>
          </a:p>
          <a:p>
            <a:endParaRPr lang="en-GB" dirty="0" smtClean="0"/>
          </a:p>
        </p:txBody>
      </p:sp>
      <p:sp>
        <p:nvSpPr>
          <p:cNvPr id="10244"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94E3F4C5-717E-4A3E-9761-3B1993C000D6}" type="slidenum">
              <a:rPr lang="en-GB"/>
              <a:pPr/>
              <a:t>3</a:t>
            </a:fld>
            <a:endParaRPr lang="en-GB"/>
          </a:p>
        </p:txBody>
      </p:sp>
      <p:pic>
        <p:nvPicPr>
          <p:cNvPr id="6" name="Picture 5" descr="logo.png"/>
          <p:cNvPicPr>
            <a:picLocks noChangeAspect="1"/>
          </p:cNvPicPr>
          <p:nvPr/>
        </p:nvPicPr>
        <p:blipFill>
          <a:blip r:embed="rId3" cstate="print"/>
          <a:stretch>
            <a:fillRect/>
          </a:stretch>
        </p:blipFill>
        <p:spPr>
          <a:xfrm>
            <a:off x="8279904" y="548680"/>
            <a:ext cx="758353" cy="648072"/>
          </a:xfrm>
          <a:prstGeom prst="roundRect">
            <a:avLst>
              <a:gd name="adj" fmla="val 16667"/>
            </a:avLst>
          </a:prstGeom>
          <a:ln>
            <a:noFill/>
          </a:ln>
          <a:effectLst>
            <a:glow rad="228600">
              <a:schemeClr val="accent5">
                <a:satMod val="175000"/>
                <a:alpha val="40000"/>
              </a:schemeClr>
            </a:glow>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246" name="Footer Placeholder 6"/>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GB"/>
              <a:t>Better Together for Children</a:t>
            </a:r>
          </a:p>
        </p:txBody>
      </p:sp>
      <p:graphicFrame>
        <p:nvGraphicFramePr>
          <p:cNvPr id="7" name="Diagram 6"/>
          <p:cNvGraphicFramePr/>
          <p:nvPr/>
        </p:nvGraphicFramePr>
        <p:xfrm>
          <a:off x="0" y="188640"/>
          <a:ext cx="8532440" cy="1800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Circumstances …</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GB" dirty="0"/>
              <a:t>This Serious Case Review (SCR) is in respect of Child W8, who died in January 2018 at the age of 8 years. </a:t>
            </a:r>
            <a:endParaRPr lang="en-GB" dirty="0" smtClean="0"/>
          </a:p>
          <a:p>
            <a:pPr marL="0" indent="0">
              <a:buNone/>
            </a:pPr>
            <a:endParaRPr lang="en-GB" dirty="0"/>
          </a:p>
          <a:p>
            <a:pPr>
              <a:buFont typeface="Wingdings" panose="05000000000000000000" pitchFamily="2" charset="2"/>
              <a:buChar char="v"/>
            </a:pPr>
            <a:r>
              <a:rPr lang="en-GB" dirty="0" smtClean="0"/>
              <a:t>Child </a:t>
            </a:r>
            <a:r>
              <a:rPr lang="en-GB" dirty="0"/>
              <a:t>W8 lived with her mother and two siblings. </a:t>
            </a:r>
            <a:endParaRPr lang="en-GB" dirty="0" smtClean="0"/>
          </a:p>
          <a:p>
            <a:pPr marL="0" indent="0">
              <a:buNone/>
            </a:pPr>
            <a:endParaRPr lang="en-GB" dirty="0" smtClean="0"/>
          </a:p>
          <a:p>
            <a:pPr>
              <a:buFont typeface="Wingdings" panose="05000000000000000000" pitchFamily="2" charset="2"/>
              <a:buChar char="v"/>
            </a:pPr>
            <a:r>
              <a:rPr lang="en-GB" dirty="0" smtClean="0"/>
              <a:t>Child </a:t>
            </a:r>
            <a:r>
              <a:rPr lang="en-GB" dirty="0"/>
              <a:t>W8 was stabbed to death by </a:t>
            </a:r>
            <a:r>
              <a:rPr lang="en-GB" dirty="0" smtClean="0"/>
              <a:t>her </a:t>
            </a:r>
            <a:r>
              <a:rPr lang="en-GB" dirty="0"/>
              <a:t>father</a:t>
            </a:r>
            <a:r>
              <a:rPr lang="en-GB" dirty="0" smtClean="0"/>
              <a:t>.</a:t>
            </a:r>
          </a:p>
          <a:p>
            <a:pPr marL="0" indent="0">
              <a:buNone/>
            </a:pPr>
            <a:endParaRPr lang="en-GB" dirty="0" smtClean="0"/>
          </a:p>
          <a:p>
            <a:pPr>
              <a:buFont typeface="Wingdings" panose="05000000000000000000" pitchFamily="2" charset="2"/>
              <a:buChar char="v"/>
            </a:pPr>
            <a:r>
              <a:rPr lang="en-GB" dirty="0" smtClean="0"/>
              <a:t>He is now in prison having been convicted of her murder </a:t>
            </a:r>
            <a:endParaRPr lang="en-GB" dirty="0"/>
          </a:p>
        </p:txBody>
      </p:sp>
      <p:sp>
        <p:nvSpPr>
          <p:cNvPr id="4" name="Footer Placeholder 3"/>
          <p:cNvSpPr>
            <a:spLocks noGrp="1"/>
          </p:cNvSpPr>
          <p:nvPr>
            <p:ph type="ftr" sz="quarter" idx="11"/>
          </p:nvPr>
        </p:nvSpPr>
        <p:spPr/>
        <p:txBody>
          <a:bodyPr/>
          <a:lstStyle/>
          <a:p>
            <a:pPr>
              <a:defRPr/>
            </a:pPr>
            <a:r>
              <a:rPr lang="en-GB" smtClean="0"/>
              <a:t>Better Together for Children</a:t>
            </a:r>
            <a:endParaRPr lang="en-GB"/>
          </a:p>
        </p:txBody>
      </p:sp>
      <p:sp>
        <p:nvSpPr>
          <p:cNvPr id="5" name="Slide Number Placeholder 4"/>
          <p:cNvSpPr>
            <a:spLocks noGrp="1"/>
          </p:cNvSpPr>
          <p:nvPr>
            <p:ph type="sldNum" sz="quarter" idx="12"/>
          </p:nvPr>
        </p:nvSpPr>
        <p:spPr/>
        <p:txBody>
          <a:bodyPr/>
          <a:lstStyle/>
          <a:p>
            <a:pPr>
              <a:defRPr/>
            </a:pPr>
            <a:fld id="{F480F345-3F18-46FA-849E-E28FFBA2246A}" type="slidenum">
              <a:rPr lang="en-GB" smtClean="0"/>
              <a:pPr>
                <a:defRPr/>
              </a:pPr>
              <a:t>4</a:t>
            </a:fld>
            <a:endParaRPr lang="en-GB"/>
          </a:p>
        </p:txBody>
      </p:sp>
    </p:spTree>
    <p:extLst>
      <p:ext uri="{BB962C8B-B14F-4D97-AF65-F5344CB8AC3E}">
        <p14:creationId xmlns:p14="http://schemas.microsoft.com/office/powerpoint/2010/main" val="2469325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child &amp; family</a:t>
            </a:r>
            <a:endParaRPr lang="en-GB" dirty="0"/>
          </a:p>
        </p:txBody>
      </p:sp>
      <p:sp>
        <p:nvSpPr>
          <p:cNvPr id="3" name="Content Placeholder 2"/>
          <p:cNvSpPr>
            <a:spLocks noGrp="1"/>
          </p:cNvSpPr>
          <p:nvPr>
            <p:ph idx="1"/>
          </p:nvPr>
        </p:nvSpPr>
        <p:spPr/>
        <p:txBody>
          <a:bodyPr/>
          <a:lstStyle/>
          <a:p>
            <a:r>
              <a:rPr lang="en-GB" sz="1800" dirty="0"/>
              <a:t>Child W8 was the second of 3 children born to her </a:t>
            </a:r>
            <a:r>
              <a:rPr lang="en-GB" sz="1800" dirty="0" smtClean="0"/>
              <a:t>parents in 2010; described </a:t>
            </a:r>
            <a:r>
              <a:rPr lang="en-GB" sz="1800" dirty="0"/>
              <a:t>by those who knew her as a sociable, adventurous and likeable child who was loved by both </a:t>
            </a:r>
            <a:r>
              <a:rPr lang="en-GB" sz="1800" dirty="0" smtClean="0"/>
              <a:t>parents </a:t>
            </a:r>
            <a:r>
              <a:rPr lang="en-GB" sz="1800" dirty="0"/>
              <a:t>and well looked </a:t>
            </a:r>
            <a:r>
              <a:rPr lang="en-GB" sz="1800" dirty="0" smtClean="0"/>
              <a:t>after.</a:t>
            </a:r>
          </a:p>
          <a:p>
            <a:pPr marL="0" indent="0">
              <a:buNone/>
            </a:pPr>
            <a:endParaRPr lang="en-GB" sz="1800" dirty="0" smtClean="0"/>
          </a:p>
          <a:p>
            <a:r>
              <a:rPr lang="en-GB" sz="1800" dirty="0" smtClean="0"/>
              <a:t>Following her parents separation in 2012 she lived with her mother and two siblings. The parents made amicable, informal arrangements to enable the father to have regular contact with the children, which took into account the children's needs and routines.</a:t>
            </a:r>
          </a:p>
          <a:p>
            <a:endParaRPr lang="en-GB" sz="1800" dirty="0"/>
          </a:p>
          <a:p>
            <a:r>
              <a:rPr lang="en-GB" sz="1800" dirty="0"/>
              <a:t>She was making good progress at school; attended after school club and was involved in activities such as the choir; football and drama.</a:t>
            </a:r>
          </a:p>
          <a:p>
            <a:endParaRPr lang="en-GB" sz="1800" dirty="0"/>
          </a:p>
        </p:txBody>
      </p:sp>
      <p:sp>
        <p:nvSpPr>
          <p:cNvPr id="4" name="Footer Placeholder 3"/>
          <p:cNvSpPr>
            <a:spLocks noGrp="1"/>
          </p:cNvSpPr>
          <p:nvPr>
            <p:ph type="ftr" sz="quarter" idx="11"/>
          </p:nvPr>
        </p:nvSpPr>
        <p:spPr/>
        <p:txBody>
          <a:bodyPr/>
          <a:lstStyle/>
          <a:p>
            <a:pPr>
              <a:defRPr/>
            </a:pPr>
            <a:r>
              <a:rPr lang="en-GB" smtClean="0"/>
              <a:t>Better Together for Children</a:t>
            </a:r>
            <a:endParaRPr lang="en-GB"/>
          </a:p>
        </p:txBody>
      </p:sp>
      <p:sp>
        <p:nvSpPr>
          <p:cNvPr id="5" name="Slide Number Placeholder 4"/>
          <p:cNvSpPr>
            <a:spLocks noGrp="1"/>
          </p:cNvSpPr>
          <p:nvPr>
            <p:ph type="sldNum" sz="quarter" idx="12"/>
          </p:nvPr>
        </p:nvSpPr>
        <p:spPr/>
        <p:txBody>
          <a:bodyPr/>
          <a:lstStyle/>
          <a:p>
            <a:pPr>
              <a:defRPr/>
            </a:pPr>
            <a:fld id="{F480F345-3F18-46FA-849E-E28FFBA2246A}" type="slidenum">
              <a:rPr lang="en-GB" smtClean="0"/>
              <a:pPr>
                <a:defRPr/>
              </a:pPr>
              <a:t>5</a:t>
            </a:fld>
            <a:endParaRPr lang="en-GB"/>
          </a:p>
        </p:txBody>
      </p:sp>
    </p:spTree>
    <p:extLst>
      <p:ext uri="{BB962C8B-B14F-4D97-AF65-F5344CB8AC3E}">
        <p14:creationId xmlns:p14="http://schemas.microsoft.com/office/powerpoint/2010/main" val="89623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Relevant history of the family..</a:t>
            </a:r>
            <a:endParaRPr lang="en-GB" sz="3200" dirty="0"/>
          </a:p>
        </p:txBody>
      </p:sp>
      <p:sp>
        <p:nvSpPr>
          <p:cNvPr id="3" name="Content Placeholder 2"/>
          <p:cNvSpPr>
            <a:spLocks noGrp="1"/>
          </p:cNvSpPr>
          <p:nvPr>
            <p:ph idx="1"/>
          </p:nvPr>
        </p:nvSpPr>
        <p:spPr/>
        <p:txBody>
          <a:bodyPr/>
          <a:lstStyle/>
          <a:p>
            <a:r>
              <a:rPr lang="en-GB" sz="1800" dirty="0" smtClean="0"/>
              <a:t>June 2007 prior to W8’s birth father cautioned for assault after slapping his wife, sibling 1 present. The mother did not pursue a prosecution, taken by police to paternal grandmothers house where she felt </a:t>
            </a:r>
            <a:r>
              <a:rPr lang="en-GB" sz="1800" dirty="0"/>
              <a:t>s</a:t>
            </a:r>
            <a:r>
              <a:rPr lang="en-GB" sz="1800" dirty="0" smtClean="0"/>
              <a:t>afer. </a:t>
            </a:r>
          </a:p>
          <a:p>
            <a:pPr marL="0" indent="0">
              <a:buNone/>
            </a:pPr>
            <a:endParaRPr lang="en-GB" sz="1800" dirty="0" smtClean="0"/>
          </a:p>
          <a:p>
            <a:r>
              <a:rPr lang="en-GB" sz="1800" dirty="0" smtClean="0"/>
              <a:t>5 days later police log was received by CSC , appears no further action was taken, no reason given in the notes for this decision. </a:t>
            </a:r>
            <a:r>
              <a:rPr lang="en-GB" sz="1800" dirty="0"/>
              <a:t>R</a:t>
            </a:r>
            <a:r>
              <a:rPr lang="en-GB" sz="1800" dirty="0" smtClean="0"/>
              <a:t>ecord of this incident in the mothers GP notes but not those of the father or sibling.</a:t>
            </a:r>
          </a:p>
          <a:p>
            <a:pPr marL="0" indent="0">
              <a:buNone/>
            </a:pPr>
            <a:endParaRPr lang="en-GB" sz="1800" dirty="0" smtClean="0"/>
          </a:p>
          <a:p>
            <a:r>
              <a:rPr lang="en-GB" sz="1800" dirty="0"/>
              <a:t>F</a:t>
            </a:r>
            <a:r>
              <a:rPr lang="en-GB" sz="1800" dirty="0" smtClean="0"/>
              <a:t>amily were registered with the local children's centre from 2008 to 2013 when it closed, mother took part in and volunteered for a range of activities. Staff recalled a couple of times when the mother indicated in conversation she was considering separation.</a:t>
            </a:r>
          </a:p>
          <a:p>
            <a:endParaRPr lang="en-GB" sz="1600" dirty="0"/>
          </a:p>
        </p:txBody>
      </p:sp>
      <p:sp>
        <p:nvSpPr>
          <p:cNvPr id="4" name="Footer Placeholder 3"/>
          <p:cNvSpPr>
            <a:spLocks noGrp="1"/>
          </p:cNvSpPr>
          <p:nvPr>
            <p:ph type="ftr" sz="quarter" idx="11"/>
          </p:nvPr>
        </p:nvSpPr>
        <p:spPr/>
        <p:txBody>
          <a:bodyPr/>
          <a:lstStyle/>
          <a:p>
            <a:pPr>
              <a:defRPr/>
            </a:pPr>
            <a:r>
              <a:rPr lang="en-GB" smtClean="0"/>
              <a:t>Better Together for Children</a:t>
            </a:r>
            <a:endParaRPr lang="en-GB"/>
          </a:p>
        </p:txBody>
      </p:sp>
      <p:sp>
        <p:nvSpPr>
          <p:cNvPr id="5" name="Slide Number Placeholder 4"/>
          <p:cNvSpPr>
            <a:spLocks noGrp="1"/>
          </p:cNvSpPr>
          <p:nvPr>
            <p:ph type="sldNum" sz="quarter" idx="12"/>
          </p:nvPr>
        </p:nvSpPr>
        <p:spPr/>
        <p:txBody>
          <a:bodyPr/>
          <a:lstStyle/>
          <a:p>
            <a:pPr>
              <a:defRPr/>
            </a:pPr>
            <a:fld id="{F480F345-3F18-46FA-849E-E28FFBA2246A}" type="slidenum">
              <a:rPr lang="en-GB" smtClean="0"/>
              <a:pPr>
                <a:defRPr/>
              </a:pPr>
              <a:t>6</a:t>
            </a:fld>
            <a:endParaRPr lang="en-GB"/>
          </a:p>
        </p:txBody>
      </p:sp>
    </p:spTree>
    <p:extLst>
      <p:ext uri="{BB962C8B-B14F-4D97-AF65-F5344CB8AC3E}">
        <p14:creationId xmlns:p14="http://schemas.microsoft.com/office/powerpoint/2010/main" val="2938211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Relevant History </a:t>
            </a:r>
            <a:r>
              <a:rPr lang="en-GB" dirty="0" smtClean="0"/>
              <a:t>Cont…</a:t>
            </a:r>
            <a:endParaRPr lang="en-GB" dirty="0"/>
          </a:p>
        </p:txBody>
      </p:sp>
      <p:sp>
        <p:nvSpPr>
          <p:cNvPr id="3" name="Content Placeholder 2"/>
          <p:cNvSpPr>
            <a:spLocks noGrp="1"/>
          </p:cNvSpPr>
          <p:nvPr>
            <p:ph idx="1"/>
          </p:nvPr>
        </p:nvSpPr>
        <p:spPr/>
        <p:txBody>
          <a:bodyPr/>
          <a:lstStyle/>
          <a:p>
            <a:r>
              <a:rPr lang="en-GB" sz="1800" dirty="0" smtClean="0"/>
              <a:t>May 2012 police were called to the family home, father had assaulted the mother and accused her of having an affair. </a:t>
            </a:r>
          </a:p>
          <a:p>
            <a:pPr marL="0" indent="0">
              <a:buNone/>
            </a:pPr>
            <a:endParaRPr lang="en-GB" sz="1800" dirty="0" smtClean="0"/>
          </a:p>
          <a:p>
            <a:r>
              <a:rPr lang="en-GB" sz="1800" dirty="0"/>
              <a:t>M</a:t>
            </a:r>
            <a:r>
              <a:rPr lang="en-GB" sz="1800" dirty="0" smtClean="0"/>
              <a:t>other told police not an unusual event, had been going on since 2010, incidents were becoming more frequent. Stated that he was not violent towards the children; said she had tried to leave 3 times but was dependant on him for money. He accepted a caution for common assault, she was not willing to pursue a prosecution. </a:t>
            </a:r>
          </a:p>
          <a:p>
            <a:pPr marL="0" indent="0">
              <a:buNone/>
            </a:pPr>
            <a:endParaRPr lang="en-GB" sz="1800" dirty="0" smtClean="0"/>
          </a:p>
          <a:p>
            <a:r>
              <a:rPr lang="en-GB" sz="1800" dirty="0" smtClean="0"/>
              <a:t>The police were aware of the 2007 incident, graded this incident as ‘medium’; referred to CSC promptly. </a:t>
            </a:r>
            <a:r>
              <a:rPr lang="en-GB" sz="1800" dirty="0"/>
              <a:t>G</a:t>
            </a:r>
            <a:r>
              <a:rPr lang="en-GB" sz="1800" dirty="0" smtClean="0"/>
              <a:t>raded at 3 (Barnardo’s Risk Assessment) by DART; forum agreed to contact the mother and recommended a social work assessment. A SIG marker was put on the home address.</a:t>
            </a:r>
          </a:p>
          <a:p>
            <a:pPr marL="0" indent="0">
              <a:buNone/>
            </a:pPr>
            <a:endParaRPr lang="en-GB" sz="1800" dirty="0"/>
          </a:p>
        </p:txBody>
      </p:sp>
      <p:sp>
        <p:nvSpPr>
          <p:cNvPr id="4" name="Footer Placeholder 3"/>
          <p:cNvSpPr>
            <a:spLocks noGrp="1"/>
          </p:cNvSpPr>
          <p:nvPr>
            <p:ph type="ftr" sz="quarter" idx="11"/>
          </p:nvPr>
        </p:nvSpPr>
        <p:spPr/>
        <p:txBody>
          <a:bodyPr/>
          <a:lstStyle/>
          <a:p>
            <a:pPr>
              <a:defRPr/>
            </a:pPr>
            <a:r>
              <a:rPr lang="en-GB" smtClean="0"/>
              <a:t>Better Together for Children</a:t>
            </a:r>
            <a:endParaRPr lang="en-GB"/>
          </a:p>
        </p:txBody>
      </p:sp>
      <p:sp>
        <p:nvSpPr>
          <p:cNvPr id="5" name="Slide Number Placeholder 4"/>
          <p:cNvSpPr>
            <a:spLocks noGrp="1"/>
          </p:cNvSpPr>
          <p:nvPr>
            <p:ph type="sldNum" sz="quarter" idx="12"/>
          </p:nvPr>
        </p:nvSpPr>
        <p:spPr/>
        <p:txBody>
          <a:bodyPr/>
          <a:lstStyle/>
          <a:p>
            <a:pPr>
              <a:defRPr/>
            </a:pPr>
            <a:fld id="{F480F345-3F18-46FA-849E-E28FFBA2246A}" type="slidenum">
              <a:rPr lang="en-GB" smtClean="0"/>
              <a:pPr>
                <a:defRPr/>
              </a:pPr>
              <a:t>7</a:t>
            </a:fld>
            <a:endParaRPr lang="en-GB"/>
          </a:p>
        </p:txBody>
      </p:sp>
    </p:spTree>
    <p:extLst>
      <p:ext uri="{BB962C8B-B14F-4D97-AF65-F5344CB8AC3E}">
        <p14:creationId xmlns:p14="http://schemas.microsoft.com/office/powerpoint/2010/main" val="2649602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Relevant history </a:t>
            </a:r>
            <a:r>
              <a:rPr lang="en-GB" dirty="0" smtClean="0"/>
              <a:t>cont….</a:t>
            </a:r>
            <a:endParaRPr lang="en-GB" dirty="0"/>
          </a:p>
        </p:txBody>
      </p:sp>
      <p:sp>
        <p:nvSpPr>
          <p:cNvPr id="3" name="Content Placeholder 2"/>
          <p:cNvSpPr>
            <a:spLocks noGrp="1"/>
          </p:cNvSpPr>
          <p:nvPr>
            <p:ph idx="1"/>
          </p:nvPr>
        </p:nvSpPr>
        <p:spPr/>
        <p:txBody>
          <a:bodyPr/>
          <a:lstStyle/>
          <a:p>
            <a:r>
              <a:rPr lang="en-GB" sz="1800" dirty="0"/>
              <a:t>I</a:t>
            </a:r>
            <a:r>
              <a:rPr lang="en-GB" sz="1800" dirty="0" smtClean="0"/>
              <a:t>nitial assessment completed outside the 10 day timescale in sibling 1’s name only. A home visit was made to see both parents and sibling 1 together and separately, checks were made with the HV and school, neither agency were aware of any previous incidents. No records of any checks for W8 recorded.</a:t>
            </a:r>
          </a:p>
          <a:p>
            <a:endParaRPr lang="en-GB" sz="1800" dirty="0" smtClean="0"/>
          </a:p>
          <a:p>
            <a:r>
              <a:rPr lang="en-GB" sz="1800" dirty="0"/>
              <a:t>A</a:t>
            </a:r>
            <a:r>
              <a:rPr lang="en-GB" sz="1800" dirty="0" smtClean="0"/>
              <a:t>ssessment identified the parents intention to separate as a risk factor. Referral was made to CAF, no record that other agencies were aware, mother was not aware. No records show that CAF team became involved, mother said there was no other agency involvement.  The father moved out 3 months after the incident.</a:t>
            </a:r>
          </a:p>
          <a:p>
            <a:endParaRPr lang="en-GB" sz="1800" dirty="0" smtClean="0"/>
          </a:p>
          <a:p>
            <a:r>
              <a:rPr lang="en-GB" sz="1800" b="1" dirty="0" smtClean="0"/>
              <a:t>In September 2013 W8 started school, there was no other reported incidents or concerns of note known to any agencies  until her death in January 2018.</a:t>
            </a:r>
            <a:endParaRPr lang="en-GB" sz="1800" b="1" dirty="0"/>
          </a:p>
        </p:txBody>
      </p:sp>
      <p:sp>
        <p:nvSpPr>
          <p:cNvPr id="4" name="Footer Placeholder 3"/>
          <p:cNvSpPr>
            <a:spLocks noGrp="1"/>
          </p:cNvSpPr>
          <p:nvPr>
            <p:ph type="ftr" sz="quarter" idx="11"/>
          </p:nvPr>
        </p:nvSpPr>
        <p:spPr/>
        <p:txBody>
          <a:bodyPr/>
          <a:lstStyle/>
          <a:p>
            <a:pPr>
              <a:defRPr/>
            </a:pPr>
            <a:r>
              <a:rPr lang="en-GB" smtClean="0"/>
              <a:t>Better Together for Children</a:t>
            </a:r>
            <a:endParaRPr lang="en-GB"/>
          </a:p>
        </p:txBody>
      </p:sp>
      <p:sp>
        <p:nvSpPr>
          <p:cNvPr id="5" name="Slide Number Placeholder 4"/>
          <p:cNvSpPr>
            <a:spLocks noGrp="1"/>
          </p:cNvSpPr>
          <p:nvPr>
            <p:ph type="sldNum" sz="quarter" idx="12"/>
          </p:nvPr>
        </p:nvSpPr>
        <p:spPr/>
        <p:txBody>
          <a:bodyPr/>
          <a:lstStyle/>
          <a:p>
            <a:pPr>
              <a:defRPr/>
            </a:pPr>
            <a:fld id="{F480F345-3F18-46FA-849E-E28FFBA2246A}" type="slidenum">
              <a:rPr lang="en-GB" smtClean="0"/>
              <a:pPr>
                <a:defRPr/>
              </a:pPr>
              <a:t>8</a:t>
            </a:fld>
            <a:endParaRPr lang="en-GB"/>
          </a:p>
        </p:txBody>
      </p:sp>
    </p:spTree>
    <p:extLst>
      <p:ext uri="{BB962C8B-B14F-4D97-AF65-F5344CB8AC3E}">
        <p14:creationId xmlns:p14="http://schemas.microsoft.com/office/powerpoint/2010/main" val="1910592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Recent events….</a:t>
            </a:r>
            <a:endParaRPr lang="en-GB" dirty="0"/>
          </a:p>
        </p:txBody>
      </p:sp>
      <p:sp>
        <p:nvSpPr>
          <p:cNvPr id="3" name="Footer Placeholder 2"/>
          <p:cNvSpPr>
            <a:spLocks noGrp="1"/>
          </p:cNvSpPr>
          <p:nvPr>
            <p:ph type="ftr" sz="quarter" idx="11"/>
          </p:nvPr>
        </p:nvSpPr>
        <p:spPr/>
        <p:txBody>
          <a:bodyPr/>
          <a:lstStyle/>
          <a:p>
            <a:pPr>
              <a:defRPr/>
            </a:pPr>
            <a:r>
              <a:rPr lang="en-GB" smtClean="0"/>
              <a:t>Better Together for Children</a:t>
            </a:r>
            <a:endParaRPr lang="en-GB"/>
          </a:p>
        </p:txBody>
      </p:sp>
      <p:sp>
        <p:nvSpPr>
          <p:cNvPr id="4" name="Slide Number Placeholder 3"/>
          <p:cNvSpPr>
            <a:spLocks noGrp="1"/>
          </p:cNvSpPr>
          <p:nvPr>
            <p:ph type="sldNum" sz="quarter" idx="12"/>
          </p:nvPr>
        </p:nvSpPr>
        <p:spPr/>
        <p:txBody>
          <a:bodyPr/>
          <a:lstStyle/>
          <a:p>
            <a:pPr>
              <a:defRPr/>
            </a:pPr>
            <a:fld id="{9CC9D41A-B965-4814-84C5-1CB586E71409}" type="slidenum">
              <a:rPr lang="en-GB" smtClean="0"/>
              <a:pPr>
                <a:defRPr/>
              </a:pPr>
              <a:t>9</a:t>
            </a:fld>
            <a:endParaRPr lang="en-GB"/>
          </a:p>
        </p:txBody>
      </p:sp>
      <p:sp>
        <p:nvSpPr>
          <p:cNvPr id="5" name="Rectangle 4"/>
          <p:cNvSpPr/>
          <p:nvPr/>
        </p:nvSpPr>
        <p:spPr>
          <a:xfrm>
            <a:off x="755576" y="1700808"/>
            <a:ext cx="6408712" cy="3693319"/>
          </a:xfrm>
          <a:prstGeom prst="rect">
            <a:avLst/>
          </a:prstGeom>
        </p:spPr>
        <p:txBody>
          <a:bodyPr wrap="square">
            <a:spAutoFit/>
          </a:bodyPr>
          <a:lstStyle/>
          <a:p>
            <a:pPr marL="285750" indent="-285750">
              <a:buFont typeface="Arial" panose="020B0604020202020204" pitchFamily="34" charset="0"/>
              <a:buChar char="•"/>
            </a:pPr>
            <a:r>
              <a:rPr lang="en-GB" dirty="0" smtClean="0">
                <a:latin typeface="+mn-lt"/>
              </a:rPr>
              <a:t>December 2017 </a:t>
            </a:r>
            <a:r>
              <a:rPr lang="en-GB" dirty="0">
                <a:latin typeface="+mn-lt"/>
              </a:rPr>
              <a:t>Mother told Father she had a new (female) partner</a:t>
            </a:r>
            <a:r>
              <a:rPr lang="en-GB" dirty="0" smtClean="0">
                <a:latin typeface="+mn-lt"/>
              </a:rPr>
              <a:t>. Arrangements made to </a:t>
            </a:r>
            <a:r>
              <a:rPr lang="en-GB" dirty="0">
                <a:latin typeface="+mn-lt"/>
              </a:rPr>
              <a:t>ensure Father </a:t>
            </a:r>
            <a:r>
              <a:rPr lang="en-GB" dirty="0" smtClean="0">
                <a:latin typeface="+mn-lt"/>
              </a:rPr>
              <a:t>didn’t </a:t>
            </a:r>
            <a:r>
              <a:rPr lang="en-GB" dirty="0">
                <a:latin typeface="+mn-lt"/>
              </a:rPr>
              <a:t>bump into Mother’s </a:t>
            </a:r>
            <a:r>
              <a:rPr lang="en-GB" dirty="0" smtClean="0">
                <a:latin typeface="+mn-lt"/>
              </a:rPr>
              <a:t>Partner when </a:t>
            </a:r>
            <a:r>
              <a:rPr lang="en-GB" dirty="0">
                <a:latin typeface="+mn-lt"/>
              </a:rPr>
              <a:t>having contact with the children. </a:t>
            </a:r>
            <a:endParaRPr lang="en-GB" dirty="0" smtClean="0">
              <a:latin typeface="+mn-lt"/>
            </a:endParaRPr>
          </a:p>
          <a:p>
            <a:endParaRPr lang="en-GB" dirty="0" smtClean="0">
              <a:latin typeface="+mn-lt"/>
            </a:endParaRPr>
          </a:p>
          <a:p>
            <a:pPr marL="285750" indent="-285750">
              <a:buFont typeface="Arial" panose="020B0604020202020204" pitchFamily="34" charset="0"/>
              <a:buChar char="•"/>
            </a:pPr>
            <a:r>
              <a:rPr lang="en-GB" dirty="0" smtClean="0">
                <a:latin typeface="+mn-lt"/>
              </a:rPr>
              <a:t>Initially </a:t>
            </a:r>
            <a:r>
              <a:rPr lang="en-GB" dirty="0">
                <a:latin typeface="+mn-lt"/>
              </a:rPr>
              <a:t>Father seemed to accept the </a:t>
            </a:r>
            <a:r>
              <a:rPr lang="en-GB" dirty="0" smtClean="0">
                <a:latin typeface="+mn-lt"/>
              </a:rPr>
              <a:t>relationship, but in </a:t>
            </a:r>
            <a:r>
              <a:rPr lang="en-GB" dirty="0">
                <a:latin typeface="+mn-lt"/>
              </a:rPr>
              <a:t>January 2018 he sent a series of abusive </a:t>
            </a:r>
            <a:r>
              <a:rPr lang="en-GB" dirty="0" smtClean="0">
                <a:latin typeface="+mn-lt"/>
              </a:rPr>
              <a:t>texts </a:t>
            </a:r>
            <a:r>
              <a:rPr lang="en-GB" dirty="0">
                <a:latin typeface="+mn-lt"/>
              </a:rPr>
              <a:t>to Mother, </a:t>
            </a:r>
            <a:r>
              <a:rPr lang="en-GB" dirty="0" smtClean="0">
                <a:latin typeface="+mn-lt"/>
              </a:rPr>
              <a:t>some suggested </a:t>
            </a:r>
            <a:r>
              <a:rPr lang="en-GB" dirty="0">
                <a:latin typeface="+mn-lt"/>
              </a:rPr>
              <a:t>he must have been watching the house. S</a:t>
            </a:r>
            <a:r>
              <a:rPr lang="en-GB" dirty="0" smtClean="0">
                <a:latin typeface="+mn-lt"/>
              </a:rPr>
              <a:t>he </a:t>
            </a:r>
            <a:r>
              <a:rPr lang="en-GB" dirty="0">
                <a:latin typeface="+mn-lt"/>
              </a:rPr>
              <a:t>discovered Father had </a:t>
            </a:r>
            <a:r>
              <a:rPr lang="en-GB" dirty="0" smtClean="0">
                <a:latin typeface="+mn-lt"/>
              </a:rPr>
              <a:t>re-acquired </a:t>
            </a:r>
            <a:r>
              <a:rPr lang="en-GB" dirty="0">
                <a:latin typeface="+mn-lt"/>
              </a:rPr>
              <a:t>a key to her house and let himself in without asking. Mother told this review that she had found this behaviour unpleasant but not so worrying as to think it necessary to contact the police.  </a:t>
            </a:r>
          </a:p>
          <a:p>
            <a:r>
              <a:rPr lang="en-GB" dirty="0">
                <a:latin typeface="+mn-lt"/>
              </a:rPr>
              <a:t> </a:t>
            </a:r>
          </a:p>
        </p:txBody>
      </p:sp>
    </p:spTree>
    <p:extLst>
      <p:ext uri="{BB962C8B-B14F-4D97-AF65-F5344CB8AC3E}">
        <p14:creationId xmlns:p14="http://schemas.microsoft.com/office/powerpoint/2010/main" val="38375099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10">
      <a:dk1>
        <a:sysClr val="windowText" lastClr="000000"/>
      </a:dk1>
      <a:lt1>
        <a:sysClr val="window" lastClr="FFFFFF"/>
      </a:lt1>
      <a:dk2>
        <a:srgbClr val="F1B2FF"/>
      </a:dk2>
      <a:lt2>
        <a:srgbClr val="D2D2D2"/>
      </a:lt2>
      <a:accent1>
        <a:srgbClr val="FF388C"/>
      </a:accent1>
      <a:accent2>
        <a:srgbClr val="E40059"/>
      </a:accent2>
      <a:accent3>
        <a:srgbClr val="E986FF"/>
      </a:accent3>
      <a:accent4>
        <a:srgbClr val="68007F"/>
      </a:accent4>
      <a:accent5>
        <a:srgbClr val="005BD3"/>
      </a:accent5>
      <a:accent6>
        <a:srgbClr val="00349E"/>
      </a:accent6>
      <a:hlink>
        <a:srgbClr val="17BBFD"/>
      </a:hlink>
      <a:folHlink>
        <a:srgbClr val="FF79C2"/>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0">
    <a:dk1>
      <a:sysClr val="windowText" lastClr="000000"/>
    </a:dk1>
    <a:lt1>
      <a:sysClr val="window" lastClr="FFFFFF"/>
    </a:lt1>
    <a:dk2>
      <a:srgbClr val="F1B2FF"/>
    </a:dk2>
    <a:lt2>
      <a:srgbClr val="D2D2D2"/>
    </a:lt2>
    <a:accent1>
      <a:srgbClr val="FF388C"/>
    </a:accent1>
    <a:accent2>
      <a:srgbClr val="E40059"/>
    </a:accent2>
    <a:accent3>
      <a:srgbClr val="E986FF"/>
    </a:accent3>
    <a:accent4>
      <a:srgbClr val="68007F"/>
    </a:accent4>
    <a:accent5>
      <a:srgbClr val="005BD3"/>
    </a:accent5>
    <a:accent6>
      <a:srgbClr val="00349E"/>
    </a:accent6>
    <a:hlink>
      <a:srgbClr val="17BBFD"/>
    </a:hlink>
    <a:folHlink>
      <a:srgbClr val="FF79C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DAF8CE796476468EC1B6445911AD04" ma:contentTypeVersion="17" ma:contentTypeDescription="Create a new document." ma:contentTypeScope="" ma:versionID="04e837aa153cc2b48fbd70a7aaa750f6">
  <xsd:schema xmlns:xsd="http://www.w3.org/2001/XMLSchema" xmlns:xs="http://www.w3.org/2001/XMLSchema" xmlns:p="http://schemas.microsoft.com/office/2006/metadata/properties" xmlns:ns2="37d3fa94-8997-4ea9-b23e-907577a5dfb0" xmlns:ns3="ab37474f-f7b1-4a9e-abc6-48c583259534" targetNamespace="http://schemas.microsoft.com/office/2006/metadata/properties" ma:root="true" ma:fieldsID="5f3f61c7e9ab79d332561e514d866c41" ns2:_="" ns3:_="">
    <xsd:import namespace="37d3fa94-8997-4ea9-b23e-907577a5dfb0"/>
    <xsd:import namespace="ab37474f-f7b1-4a9e-abc6-48c58325953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lcf76f155ced4ddcb4097134ff3c332f" minOccurs="0"/>
                <xsd:element ref="ns3:TaxCatchAll"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d3fa94-8997-4ea9-b23e-907577a5df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031aaf5-e2f8-4e71-9fcd-a8521e78c609"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37474f-f7b1-4a9e-abc6-48c58325953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3884e4b-139f-4054-86ac-be8520258f8a}" ma:internalName="TaxCatchAll" ma:showField="CatchAllData" ma:web="ab37474f-f7b1-4a9e-abc6-48c58325953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D840E8-D665-43FC-94B1-3FF427F90BB5}"/>
</file>

<file path=customXml/itemProps2.xml><?xml version="1.0" encoding="utf-8"?>
<ds:datastoreItem xmlns:ds="http://schemas.openxmlformats.org/officeDocument/2006/customXml" ds:itemID="{E62BC657-D586-4ADF-9FA4-7520B9778FCD}"/>
</file>

<file path=docProps/app.xml><?xml version="1.0" encoding="utf-8"?>
<Properties xmlns="http://schemas.openxmlformats.org/officeDocument/2006/extended-properties" xmlns:vt="http://schemas.openxmlformats.org/officeDocument/2006/docPropsVTypes">
  <Template>Opulent</Template>
  <TotalTime>4593</TotalTime>
  <Words>1399</Words>
  <Application>Microsoft Office PowerPoint</Application>
  <PresentationFormat>On-screen Show (4:3)</PresentationFormat>
  <Paragraphs>147</Paragraphs>
  <Slides>14</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Calibri Light</vt:lpstr>
      <vt:lpstr>Comic Sans MS</vt:lpstr>
      <vt:lpstr>Courier New</vt:lpstr>
      <vt:lpstr>Trebuchet MS</vt:lpstr>
      <vt:lpstr>Wingdings</vt:lpstr>
      <vt:lpstr>Wingdings 2</vt:lpstr>
      <vt:lpstr>Opulent</vt:lpstr>
      <vt:lpstr>Walsall Safeguarding Children &amp; ADULT Board </vt:lpstr>
      <vt:lpstr>PowerPoint Presentation</vt:lpstr>
      <vt:lpstr>PowerPoint Presentation</vt:lpstr>
      <vt:lpstr>Circumstances …</vt:lpstr>
      <vt:lpstr>the child &amp; family</vt:lpstr>
      <vt:lpstr>Relevant history of the family..</vt:lpstr>
      <vt:lpstr>Relevant History Cont…</vt:lpstr>
      <vt:lpstr>Relevant history cont….</vt:lpstr>
      <vt:lpstr>Recent events….</vt:lpstr>
      <vt:lpstr>Final events….</vt:lpstr>
      <vt:lpstr>Summary &amp; conclusions…</vt:lpstr>
      <vt:lpstr>GOOD PRACTICE ……</vt:lpstr>
      <vt:lpstr>Recommendations …</vt:lpstr>
      <vt:lpstr>PowerPoint Presentation</vt:lpstr>
    </vt:vector>
  </TitlesOfParts>
  <Company>Walsall 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CHILDREN AND YOUNG PEOPLE  LEVEL 1</dc:title>
  <dc:subject>WSCB</dc:subject>
  <dc:creator>Fayth Wilson</dc:creator>
  <cp:lastModifiedBy>Carol Boughton</cp:lastModifiedBy>
  <cp:revision>311</cp:revision>
  <cp:lastPrinted>2018-10-11T09:48:19Z</cp:lastPrinted>
  <dcterms:created xsi:type="dcterms:W3CDTF">2012-07-25T09:09:53Z</dcterms:created>
  <dcterms:modified xsi:type="dcterms:W3CDTF">2019-06-03T15:57:32Z</dcterms:modified>
</cp:coreProperties>
</file>